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65" r:id="rId3"/>
    <p:sldId id="266" r:id="rId4"/>
    <p:sldId id="267" r:id="rId5"/>
    <p:sldId id="268" r:id="rId6"/>
    <p:sldId id="269" r:id="rId7"/>
    <p:sldId id="270" r:id="rId8"/>
    <p:sldId id="280" r:id="rId9"/>
    <p:sldId id="271" r:id="rId10"/>
    <p:sldId id="272" r:id="rId11"/>
    <p:sldId id="273" r:id="rId12"/>
    <p:sldId id="274" r:id="rId13"/>
    <p:sldId id="283" r:id="rId14"/>
    <p:sldId id="281" r:id="rId15"/>
    <p:sldId id="282" r:id="rId16"/>
    <p:sldId id="278" r:id="rId17"/>
    <p:sldId id="284" r:id="rId18"/>
    <p:sldId id="277" r:id="rId19"/>
    <p:sldId id="26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E8BB61F-22B5-49E2-A33E-43D355057A4C}">
          <p14:sldIdLst>
            <p14:sldId id="258"/>
            <p14:sldId id="265"/>
          </p14:sldIdLst>
        </p14:section>
        <p14:section name="Seção sem Título" id="{853E3190-D7E6-4548-9B64-F39B2496C806}">
          <p14:sldIdLst>
            <p14:sldId id="266"/>
            <p14:sldId id="267"/>
            <p14:sldId id="268"/>
            <p14:sldId id="269"/>
            <p14:sldId id="270"/>
            <p14:sldId id="280"/>
            <p14:sldId id="271"/>
            <p14:sldId id="272"/>
            <p14:sldId id="273"/>
            <p14:sldId id="274"/>
            <p14:sldId id="283"/>
            <p14:sldId id="281"/>
            <p14:sldId id="282"/>
            <p14:sldId id="278"/>
            <p14:sldId id="284"/>
            <p14:sldId id="277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A0A3D-7125-4972-9C2D-9C77E61DFBB1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E6D13-CE2F-438B-9675-3708D1C30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8360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663DCD-F089-49C7-9F42-2EE20E01F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520341-5263-4CA9-951D-2162037A7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43BE85-6DB4-42EE-967C-C471CF0DD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4B86-F7F2-4A1E-9248-BB8B8BC1C4AC}" type="datetime1">
              <a:rPr lang="pt-BR" smtClean="0"/>
              <a:t>29/04/2025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679BAF-7C3C-4681-9D65-3050322EC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7B9DC2-AB58-4451-92F1-C7B1E8579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7FE7-E7EA-4614-A960-A212F01078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227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FC35CE-93D1-45CB-8284-C453B6DAB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46C6008-3E1D-435B-A744-0F0A90FCA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535CF5-7E37-4B2C-8D17-65F9E435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928D-ADB6-4E6B-BFF3-5B72964FE800}" type="datetime1">
              <a:rPr lang="pt-BR" smtClean="0"/>
              <a:t>29/04/2025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3D79E3-4F82-4A8F-AD5C-B98D4C649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A756A6-014A-4C6B-A02A-7FC4D0A4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7FE7-E7EA-4614-A960-A212F01078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61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21B3AD-E6C1-48BC-AF4C-C251C8E1AE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268C3CC-CCC9-4504-9411-27CDC655A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B2CA8-99BB-4F3A-8767-ECF81C82F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379B-7FBE-4DE7-82B7-6F160B789C67}" type="datetime1">
              <a:rPr lang="pt-BR" smtClean="0"/>
              <a:t>29/04/2025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883E28-9100-4ABE-8298-6459F66F7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18D511-8230-4381-A03F-9DB006CB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7FE7-E7EA-4614-A960-A212F01078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949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5B436-6FC7-460D-AC25-7CBB4FB89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CF9100-01C0-4E61-9FDB-94E11CB70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0BA33E-1ABC-46D9-BE97-BFCC5D12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2085-2D8A-478C-AAD9-D3BB64AAA421}" type="datetime1">
              <a:rPr lang="pt-BR" smtClean="0"/>
              <a:t>29/04/2025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92F9D9-19DF-45CB-836E-84D06E476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D197DA-75F3-47A9-83B2-2FED4C41B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7FE7-E7EA-4614-A960-A212F01078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075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ED09B9-6290-4246-9599-B14A74811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96E07B0-947F-4552-96E8-14BA2649F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5AC2E3-3C99-4974-981E-65148EE65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E7B9-43B8-4A80-8263-92940C74B439}" type="datetime1">
              <a:rPr lang="pt-BR" smtClean="0"/>
              <a:t>29/04/2025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15B387-F89D-4871-88C0-0E6086CA3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57F7A8-801A-46D8-A668-708A793D2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7FE7-E7EA-4614-A960-A212F01078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209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7E1C99-BDBB-41F3-870B-ADCEA7C9D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E60C2E-1874-4ABF-9584-B5501AEA5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CED30CA-528D-429D-91BA-CA79011CB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1FF56C5-E258-4ADB-920C-7081A9506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BD77-86B0-4330-BA44-095D912FEE41}" type="datetime1">
              <a:rPr lang="pt-BR" smtClean="0"/>
              <a:t>29/04/2025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761C49A-5EA8-4911-B157-52A3F8C7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A467FD5-D879-4927-A0A9-C2C4314E8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7FE7-E7EA-4614-A960-A212F01078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829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50904-E394-425D-B38B-BF3902138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F5DC605-826C-4BD7-BABE-E49F7202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AD31A0C-FD45-4F74-9115-FA5EAD852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EF06139-772E-4133-AADD-B1DE7F3F3A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D32A691-F30D-44BF-AD7D-A2E5662BF7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56DE425-42E0-4D6E-B611-AA34DE953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FD8C-81C4-494C-AE19-DDD347EC5228}" type="datetime1">
              <a:rPr lang="pt-BR" smtClean="0"/>
              <a:t>29/04/2025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639B7EE-C91F-494C-8B8F-D177A9C9F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E21EDFD-4A71-4141-86DB-32CFDC096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7FE7-E7EA-4614-A960-A212F01078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455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31F52-686F-4758-9CDC-AA9CA28F9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91FE310-C886-4646-852B-4407375E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9BD2-DD90-4BBE-A68A-68CA131E294B}" type="datetime1">
              <a:rPr lang="pt-BR" smtClean="0"/>
              <a:t>29/04/2025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8C6C4B9-7171-4631-AB9D-04A1DED50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488906C-B885-4832-8507-33F6CD449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7FE7-E7EA-4614-A960-A212F01078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51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16C4531-9485-42A0-94F1-406160302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4A19-7403-42FD-930A-31B2C7E4816A}" type="datetime1">
              <a:rPr lang="pt-BR" smtClean="0"/>
              <a:t>29/04/2025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B1C1FBE-3863-48E3-9C53-A9E8FDF7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907F4DA-35FD-4EC2-9A9F-C58E830AC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7FE7-E7EA-4614-A960-A212F01078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04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298757-FFBA-46F5-B28A-28B22839C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87C441-0877-4C64-89D7-CD837F8AB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D529340-5FA5-46CA-A751-50C65B97E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3D38C9-FE43-4B01-92F7-14C9D8F98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F338-055C-4908-8289-C32282E0E222}" type="datetime1">
              <a:rPr lang="pt-BR" smtClean="0"/>
              <a:t>29/04/2025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97AECB8-0586-4335-8D52-21451930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E7B22E3-3DD8-4443-9BB2-4A736D042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7FE7-E7EA-4614-A960-A212F01078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81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6929F-C804-4705-93EC-4BD2F846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F400F42-A4B4-455C-899D-0E78375CDD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C95D032-F6AA-4817-B34A-8CE030524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4405067-1133-403F-9C67-82A2CEA59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9F33-43AB-49E3-83C4-AFEF54E26460}" type="datetime1">
              <a:rPr lang="pt-BR" smtClean="0"/>
              <a:t>29/04/2025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A4742ED-E2FE-4626-8C58-B944DDFF6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C9A561D-0C43-4877-AC18-F45696741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7FE7-E7EA-4614-A960-A212F01078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609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B0D1AC1-7BC2-4F3D-AC3C-831A98A37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2D5E5C-8B77-47A8-A079-7AB024B50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8FBDB2-5E91-44FC-9E99-F370F95547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48E8B-3957-4A4B-BCAA-A6CDCE704AD1}" type="datetime1">
              <a:rPr lang="pt-BR" smtClean="0"/>
              <a:t>29/04/2025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7D08CC-18F6-488D-91D0-132652E709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F0A491-2BE6-4BFA-97CA-3B8A17A4DB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67FE7-E7EA-4614-A960-A212F01078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7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rogestao.ana.gov.br/mapa/pr/progestao-3/relatorio-sintese-ciclo-3-pr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u/1/folders/1X1Y60SZ6PzWqZDaedZj40leqS7l3tqjZ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:a16="http://schemas.microsoft.com/office/drawing/2014/main" id="{BED0EAC6-7CE2-4F75-B963-13C279AFA5C7}"/>
              </a:ext>
            </a:extLst>
          </p:cNvPr>
          <p:cNvSpPr/>
          <p:nvPr/>
        </p:nvSpPr>
        <p:spPr>
          <a:xfrm rot="10800000" flipH="1" flipV="1">
            <a:off x="7335" y="10711"/>
            <a:ext cx="7934882" cy="6847289"/>
          </a:xfrm>
          <a:custGeom>
            <a:avLst/>
            <a:gdLst/>
            <a:ahLst/>
            <a:cxnLst/>
            <a:rect l="l" t="t" r="r" b="b"/>
            <a:pathLst>
              <a:path w="8077200" h="6870700">
                <a:moveTo>
                  <a:pt x="0" y="0"/>
                </a:moveTo>
                <a:lnTo>
                  <a:pt x="8077200" y="0"/>
                </a:lnTo>
                <a:lnTo>
                  <a:pt x="4114800" y="6870700"/>
                </a:lnTo>
                <a:lnTo>
                  <a:pt x="0" y="6870700"/>
                </a:lnTo>
                <a:cubicBezTo>
                  <a:pt x="4233" y="4593167"/>
                  <a:pt x="8467" y="2315633"/>
                  <a:pt x="0" y="0"/>
                </a:cubicBezTo>
                <a:close/>
              </a:path>
            </a:pathLst>
          </a:custGeom>
          <a:solidFill>
            <a:srgbClr val="006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pic>
        <p:nvPicPr>
          <p:cNvPr id="6" name="Imagem 8">
            <a:extLst>
              <a:ext uri="{FF2B5EF4-FFF2-40B4-BE49-F238E27FC236}">
                <a16:creationId xmlns:a16="http://schemas.microsoft.com/office/drawing/2014/main" id="{951D0839-A067-4EB8-AA23-6FDFC31FC622}"/>
              </a:ext>
            </a:extLst>
          </p:cNvPr>
          <p:cNvPicPr/>
          <p:nvPr/>
        </p:nvPicPr>
        <p:blipFill>
          <a:blip r:embed="rId2"/>
          <a:srcRect l="4049" t="26627" r="4529" b="27147"/>
          <a:stretch/>
        </p:blipFill>
        <p:spPr>
          <a:xfrm>
            <a:off x="6960407" y="4275725"/>
            <a:ext cx="4592402" cy="1178684"/>
          </a:xfrm>
          <a:prstGeom prst="rect">
            <a:avLst/>
          </a:prstGeom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B9B832D-DC39-4C29-83B4-AC3092E63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775" y="1403591"/>
            <a:ext cx="3797034" cy="165806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53BD279-C1AF-4CC7-8C00-DC989592F09B}"/>
              </a:ext>
            </a:extLst>
          </p:cNvPr>
          <p:cNvSpPr txBox="1"/>
          <p:nvPr/>
        </p:nvSpPr>
        <p:spPr>
          <a:xfrm>
            <a:off x="392496" y="1423024"/>
            <a:ext cx="492093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>
                <a:solidFill>
                  <a:schemeClr val="bg1"/>
                </a:solidFill>
              </a:rPr>
              <a:t>PROGESTÃO</a:t>
            </a:r>
          </a:p>
          <a:p>
            <a:endParaRPr lang="pt-BR" sz="3000" b="1" dirty="0">
              <a:solidFill>
                <a:schemeClr val="bg1"/>
              </a:solidFill>
            </a:endParaRPr>
          </a:p>
          <a:p>
            <a:r>
              <a:rPr lang="pt-BR" sz="4000" dirty="0"/>
              <a:t>Programa de Consolidação do Pacto Nacional pela Gestão das Águas 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B03CCA9-7469-36AD-0966-1B577346F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7FE7-E7EA-4614-A960-A212F010785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19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E2742C0-7C0E-4844-BE49-7FBA3F32330E}"/>
              </a:ext>
            </a:extLst>
          </p:cNvPr>
          <p:cNvSpPr txBox="1"/>
          <p:nvPr/>
        </p:nvSpPr>
        <p:spPr>
          <a:xfrm>
            <a:off x="0" y="25192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/>
              <a:t>Progestão</a:t>
            </a:r>
            <a:r>
              <a:rPr lang="pt-BR" sz="3200" b="1" dirty="0"/>
              <a:t> no  Estado do Paraná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68EBD5F-F0C5-4CAE-989E-755D6701C97D}"/>
              </a:ext>
            </a:extLst>
          </p:cNvPr>
          <p:cNvSpPr txBox="1"/>
          <p:nvPr/>
        </p:nvSpPr>
        <p:spPr>
          <a:xfrm>
            <a:off x="678815" y="1390140"/>
            <a:ext cx="557037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600" dirty="0"/>
              <a:t>O </a:t>
            </a:r>
            <a:r>
              <a:rPr lang="pt-BR" sz="1600" b="1" dirty="0"/>
              <a:t>Estado do Paraná </a:t>
            </a:r>
            <a:r>
              <a:rPr lang="pt-BR" sz="1600" dirty="0"/>
              <a:t>desenvolve o </a:t>
            </a:r>
            <a:r>
              <a:rPr lang="pt-BR" sz="1600" dirty="0" err="1"/>
              <a:t>Progestão</a:t>
            </a:r>
            <a:r>
              <a:rPr lang="pt-BR" sz="1600" dirty="0"/>
              <a:t> desde o primeiro ciclo do programa </a:t>
            </a:r>
            <a:r>
              <a:rPr lang="pt-BR" sz="1600" b="1" dirty="0"/>
              <a:t>(Decreto Estadual nº 8.410/ 2013);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600" dirty="0"/>
              <a:t>Aderiu voluntariamente ao </a:t>
            </a:r>
            <a:r>
              <a:rPr lang="pt-BR" sz="1600" b="1" dirty="0" err="1"/>
              <a:t>Progestão</a:t>
            </a:r>
            <a:r>
              <a:rPr lang="pt-BR" sz="1600" b="1" dirty="0"/>
              <a:t> III </a:t>
            </a:r>
            <a:r>
              <a:rPr lang="pt-BR" sz="1600" dirty="0"/>
              <a:t>por meio do </a:t>
            </a:r>
            <a:r>
              <a:rPr lang="pt-BR" sz="1600" b="1" dirty="0"/>
              <a:t>Contrato nº 038/2023/ANA – PROGESTÃO III </a:t>
            </a:r>
            <a:r>
              <a:rPr lang="pt-BR" sz="1600" dirty="0"/>
              <a:t>e </a:t>
            </a:r>
            <a:r>
              <a:rPr lang="pt-BR" sz="1600" b="1" dirty="0"/>
              <a:t>Resolução CERH /PR nº 024/2023</a:t>
            </a:r>
            <a:r>
              <a:rPr lang="pt-BR" sz="1600" dirty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600" dirty="0"/>
              <a:t>No 1</a:t>
            </a:r>
            <a:r>
              <a:rPr lang="pt-BR" sz="1600" b="1" dirty="0"/>
              <a:t>º período </a:t>
            </a:r>
            <a:r>
              <a:rPr lang="pt-BR" sz="1600" dirty="0"/>
              <a:t>do </a:t>
            </a:r>
            <a:r>
              <a:rPr lang="pt-BR" sz="1600" dirty="0" err="1"/>
              <a:t>Progestão</a:t>
            </a:r>
            <a:r>
              <a:rPr lang="pt-BR" sz="1600" dirty="0"/>
              <a:t> III, as metas foram certificadas pela </a:t>
            </a:r>
            <a:r>
              <a:rPr lang="pt-BR" sz="1600" b="1" dirty="0"/>
              <a:t>Nota Técnica nº  5/2024/COAPP/SAS </a:t>
            </a:r>
            <a:r>
              <a:rPr lang="pt-BR" sz="1600" dirty="0"/>
              <a:t>e o valor do transferido foi de </a:t>
            </a:r>
            <a:r>
              <a:rPr lang="pt-BR" sz="1600" b="1" dirty="0"/>
              <a:t>R$ 1.111.156,90</a:t>
            </a:r>
            <a:r>
              <a:rPr lang="pt-BR" sz="1600" dirty="0"/>
              <a:t>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600" dirty="0"/>
              <a:t>Atualmente, desenvolve o 3º período do </a:t>
            </a:r>
            <a:r>
              <a:rPr lang="pt-BR" sz="1600" dirty="0" err="1"/>
              <a:t>Progestão</a:t>
            </a:r>
            <a:r>
              <a:rPr lang="pt-BR" sz="1600" dirty="0"/>
              <a:t> III, buscando certificar as metas do  seu 2º período (2024);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600" dirty="0"/>
              <a:t>Histórico do Estado do Paraná no </a:t>
            </a:r>
            <a:r>
              <a:rPr lang="pt-BR" sz="1600" dirty="0" err="1"/>
              <a:t>Progestão</a:t>
            </a:r>
            <a:r>
              <a:rPr lang="pt-BR" sz="1600" dirty="0"/>
              <a:t> disponibilizado pela ANA em : &lt;</a:t>
            </a:r>
            <a:r>
              <a:rPr lang="pt-BR" sz="1600" dirty="0">
                <a:hlinkClick r:id="rId2"/>
              </a:rPr>
              <a:t>https://progestao.ana.gov.br/mapa/</a:t>
            </a:r>
            <a:r>
              <a:rPr lang="pt-BR" sz="1600" dirty="0" err="1">
                <a:hlinkClick r:id="rId2"/>
              </a:rPr>
              <a:t>pr</a:t>
            </a:r>
            <a:r>
              <a:rPr lang="pt-BR" sz="1600" dirty="0">
                <a:hlinkClick r:id="rId2"/>
              </a:rPr>
              <a:t>/progestao-3/relatorio-sintese-ciclo-3-pr.pdf</a:t>
            </a:r>
            <a:r>
              <a:rPr lang="pt-BR" sz="1600" dirty="0"/>
              <a:t>&gt;;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E3888CC-C349-4361-826A-F45846916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942" y="1898983"/>
            <a:ext cx="3762375" cy="3752850"/>
          </a:xfrm>
          <a:prstGeom prst="rect">
            <a:avLst/>
          </a:prstGeom>
        </p:spPr>
      </p:pic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9D99FB0-18B2-4D9C-B930-CDF5EEBCD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7FE7-E7EA-4614-A960-A212F0107852}" type="slidenum">
              <a:rPr lang="pt-BR" smtClean="0"/>
              <a:t>10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1D99B45-40AC-9274-CBA0-EBCD9239A340}"/>
              </a:ext>
            </a:extLst>
          </p:cNvPr>
          <p:cNvPicPr/>
          <p:nvPr/>
        </p:nvPicPr>
        <p:blipFill>
          <a:blip r:embed="rId4"/>
          <a:srcRect l="4049" t="26627" r="4529" b="27147"/>
          <a:stretch/>
        </p:blipFill>
        <p:spPr>
          <a:xfrm>
            <a:off x="10200" y="6282000"/>
            <a:ext cx="1656000" cy="576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632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388E24E-98F5-4686-9FBC-3CD23A86ABCA}"/>
              </a:ext>
            </a:extLst>
          </p:cNvPr>
          <p:cNvSpPr txBox="1"/>
          <p:nvPr/>
        </p:nvSpPr>
        <p:spPr>
          <a:xfrm>
            <a:off x="0" y="-11481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Certificação das Metas de Cooperação Federativa</a:t>
            </a:r>
          </a:p>
          <a:p>
            <a:pPr algn="ctr"/>
            <a:r>
              <a:rPr lang="pt-BR" sz="2800" b="1" dirty="0"/>
              <a:t> no Estado do Paraná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981D61A-F258-507C-FE6C-9B809031FC9A}"/>
              </a:ext>
            </a:extLst>
          </p:cNvPr>
          <p:cNvSpPr txBox="1"/>
          <p:nvPr/>
        </p:nvSpPr>
        <p:spPr>
          <a:xfrm>
            <a:off x="893295" y="1009844"/>
            <a:ext cx="6364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/>
              <a:t>Quadro 7 –</a:t>
            </a:r>
            <a:r>
              <a:rPr lang="pt-BR" sz="1400" dirty="0"/>
              <a:t> Certificação das metas de cooperação federativa no Estado do Paraná.</a:t>
            </a:r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48D589FC-5792-2557-3EA5-5A331ED70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7FE7-E7EA-4614-A960-A212F0107852}" type="slidenum">
              <a:rPr lang="pt-BR" smtClean="0"/>
              <a:t>11</a:t>
            </a:fld>
            <a:endParaRPr lang="pt-BR"/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97AECE7F-096F-AD5B-0C03-FD316ED26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588743"/>
              </p:ext>
            </p:extLst>
          </p:nvPr>
        </p:nvGraphicFramePr>
        <p:xfrm>
          <a:off x="504587" y="1265376"/>
          <a:ext cx="7246043" cy="4965472"/>
        </p:xfrm>
        <a:graphic>
          <a:graphicData uri="http://schemas.openxmlformats.org/drawingml/2006/table">
            <a:tbl>
              <a:tblPr/>
              <a:tblGrid>
                <a:gridCol w="864789">
                  <a:extLst>
                    <a:ext uri="{9D8B030D-6E8A-4147-A177-3AD203B41FA5}">
                      <a16:colId xmlns:a16="http://schemas.microsoft.com/office/drawing/2014/main" val="830942756"/>
                    </a:ext>
                  </a:extLst>
                </a:gridCol>
                <a:gridCol w="28864">
                  <a:extLst>
                    <a:ext uri="{9D8B030D-6E8A-4147-A177-3AD203B41FA5}">
                      <a16:colId xmlns:a16="http://schemas.microsoft.com/office/drawing/2014/main" val="343809780"/>
                    </a:ext>
                  </a:extLst>
                </a:gridCol>
                <a:gridCol w="4680344">
                  <a:extLst>
                    <a:ext uri="{9D8B030D-6E8A-4147-A177-3AD203B41FA5}">
                      <a16:colId xmlns:a16="http://schemas.microsoft.com/office/drawing/2014/main" val="3201132639"/>
                    </a:ext>
                  </a:extLst>
                </a:gridCol>
                <a:gridCol w="809897">
                  <a:extLst>
                    <a:ext uri="{9D8B030D-6E8A-4147-A177-3AD203B41FA5}">
                      <a16:colId xmlns:a16="http://schemas.microsoft.com/office/drawing/2014/main" val="949919195"/>
                    </a:ext>
                  </a:extLst>
                </a:gridCol>
                <a:gridCol w="862149">
                  <a:extLst>
                    <a:ext uri="{9D8B030D-6E8A-4147-A177-3AD203B41FA5}">
                      <a16:colId xmlns:a16="http://schemas.microsoft.com/office/drawing/2014/main" val="2013356566"/>
                    </a:ext>
                  </a:extLst>
                </a:gridCol>
              </a:tblGrid>
              <a:tr h="40125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Identificação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Peso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Critérios (1º-5º Períodos)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7543179"/>
                  </a:ext>
                </a:extLst>
              </a:tr>
              <a:tr h="10126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I.1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Disponibilização no CNARH e sites institucionais os dados consistidos de usos e usuários de recursos hídricos regularizados pelo estado.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Até junho/2025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6263096"/>
                  </a:ext>
                </a:extLst>
              </a:tr>
              <a:tr h="50125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Integração das bases cadastrais de águas superficiais e subterrâneas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352456"/>
                  </a:ext>
                </a:extLst>
              </a:tr>
              <a:tr h="10126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I.2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Planejar e avaliar ações de capacitação para o Sistema Estadual de Recursos Hídricos e implementar as atividades previstas nas programações anuais .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5,60%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Até junho/2025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902441"/>
                  </a:ext>
                </a:extLst>
              </a:tr>
              <a:tr h="201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Capacitação em Recursos Hídricos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982850"/>
                  </a:ext>
                </a:extLst>
              </a:tr>
              <a:tr h="10126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I.3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Dados disponibilizados para o Relatório "Conjuntura dos Recursos Hídricos no Brasil"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Até junho/2025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40132"/>
                  </a:ext>
                </a:extLst>
              </a:tr>
              <a:tr h="301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Contribuição para difusão do conhecimento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185800"/>
                  </a:ext>
                </a:extLst>
              </a:tr>
              <a:tr h="10126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I.4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Operação dos sistemas de prevenção a eventos hidrológicos críticos  e manutenção de local e estrutura apropriada para o funcionamento da sala de situação.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3,50%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Até junho/2025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676122"/>
                  </a:ext>
                </a:extLst>
              </a:tr>
              <a:tr h="40125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Prevenção de Eventos Hidrológicos Críticos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324186"/>
                  </a:ext>
                </a:extLst>
              </a:tr>
              <a:tr h="10126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I.5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Disponibilização de informações no SNISB, considerando a completude dos dados, regulamentação da PNSB, promoção de ações de educação e comunicação e ações de fiscalização.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5,60%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Até junho/2025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306653"/>
                  </a:ext>
                </a:extLst>
              </a:tr>
              <a:tr h="301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Atuação para Segurança de Barragens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314701"/>
                  </a:ext>
                </a:extLst>
              </a:tr>
              <a:tr h="10126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I.6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Envio de dados hidrológicos no sistema Hidro, contemplando o inventário de estações das redes estaduais de monitoramento hidrológico e as suas respectivas séries históricas atualizadas.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Até junho/2025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010835"/>
                  </a:ext>
                </a:extLst>
              </a:tr>
              <a:tr h="201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Monitoramento Hidrológico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471760"/>
                  </a:ext>
                </a:extLst>
              </a:tr>
              <a:tr h="10126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I.7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Regulamentação ou readequação de normativos existentes, planejamento e execução de atividades de fiscalização e ações para implementação do monitoramento de uso dos recursos hídricos.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4,20%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Até junho/2025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299583"/>
                  </a:ext>
                </a:extLst>
              </a:tr>
              <a:tr h="301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Fiscalização de Uso de Recursos Hídricos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879965"/>
                  </a:ext>
                </a:extLst>
              </a:tr>
              <a:tr h="301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1732" marR="1732" marT="1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32" marR="1732" marT="1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34,90%</a:t>
                      </a:r>
                    </a:p>
                  </a:txBody>
                  <a:tcPr marL="1732" marR="1732" marT="1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1732" marR="1732" marT="1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253037"/>
                  </a:ext>
                </a:extLst>
              </a:tr>
            </a:tbl>
          </a:graphicData>
        </a:graphic>
      </p:graphicFrame>
      <p:pic>
        <p:nvPicPr>
          <p:cNvPr id="12" name="Imagem 11">
            <a:extLst>
              <a:ext uri="{FF2B5EF4-FFF2-40B4-BE49-F238E27FC236}">
                <a16:creationId xmlns:a16="http://schemas.microsoft.com/office/drawing/2014/main" id="{C189CFD6-F775-3EC8-ABB4-B99816BDEE60}"/>
              </a:ext>
            </a:extLst>
          </p:cNvPr>
          <p:cNvPicPr/>
          <p:nvPr/>
        </p:nvPicPr>
        <p:blipFill>
          <a:blip r:embed="rId2"/>
          <a:srcRect l="4049" t="26627" r="4529" b="27147"/>
          <a:stretch/>
        </p:blipFill>
        <p:spPr>
          <a:xfrm>
            <a:off x="10200" y="6356350"/>
            <a:ext cx="1433118" cy="501650"/>
          </a:xfrm>
          <a:prstGeom prst="rect">
            <a:avLst/>
          </a:prstGeom>
          <a:ln>
            <a:noFill/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1D5DA25-B591-4CC4-8B4C-E77BD5786045}"/>
              </a:ext>
            </a:extLst>
          </p:cNvPr>
          <p:cNvSpPr txBox="1"/>
          <p:nvPr/>
        </p:nvSpPr>
        <p:spPr>
          <a:xfrm>
            <a:off x="8130107" y="2123343"/>
            <a:ext cx="36612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Para o atendimento de cada uma das metas, há dois servidores do IAT a disposição;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Em 2023, o alcance das metas foi de 34.90%;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Para 2024, o resultado deverá ser divulgado até junho/2025;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/>
          </a:p>
          <a:p>
            <a:pPr algn="ctr"/>
            <a:endParaRPr lang="pt-BR" sz="1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1400" dirty="0"/>
              <a:t>O Relatório </a:t>
            </a:r>
            <a:r>
              <a:rPr lang="pt-BR" sz="1400" dirty="0" err="1"/>
              <a:t>Progestão</a:t>
            </a:r>
            <a:r>
              <a:rPr lang="pt-BR" sz="1400" dirty="0"/>
              <a:t> 2024 foi enviado em 27/03/2025 (e-</a:t>
            </a:r>
            <a:r>
              <a:rPr lang="pt-BR" sz="1400" dirty="0" err="1"/>
              <a:t>Potocolo</a:t>
            </a:r>
            <a:r>
              <a:rPr lang="pt-BR" sz="1400" dirty="0"/>
              <a:t> ANA nº  043103/2025). Acesso disponível em: &lt;</a:t>
            </a:r>
            <a:r>
              <a:rPr lang="pt-BR" sz="1400" dirty="0">
                <a:hlinkClick r:id="rId3"/>
              </a:rPr>
              <a:t>https://drive.google.com/drive/u/1/folders/1X1Y60SZ6PzWqZDaedZj40leqS7l3tqjZ</a:t>
            </a:r>
            <a:r>
              <a:rPr lang="pt-BR" sz="1400" dirty="0"/>
              <a:t>&gt;;</a:t>
            </a:r>
          </a:p>
        </p:txBody>
      </p:sp>
    </p:spTree>
    <p:extLst>
      <p:ext uri="{BB962C8B-B14F-4D97-AF65-F5344CB8AC3E}">
        <p14:creationId xmlns:p14="http://schemas.microsoft.com/office/powerpoint/2010/main" val="159992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4205D38-0B70-49C1-ACBD-C871B6DC422B}"/>
              </a:ext>
            </a:extLst>
          </p:cNvPr>
          <p:cNvSpPr txBox="1"/>
          <p:nvPr/>
        </p:nvSpPr>
        <p:spPr>
          <a:xfrm>
            <a:off x="0" y="25192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Certificação das Metas de Gerenciamento Estadual dos Recursos Hídricos </a:t>
            </a:r>
          </a:p>
          <a:p>
            <a:pPr algn="ctr"/>
            <a:r>
              <a:rPr lang="pt-BR" sz="2800" b="1" dirty="0"/>
              <a:t>no Estado do Paraná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B6B28A7-8E69-A304-16C4-B1A89D3D1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7FE7-E7EA-4614-A960-A212F0107852}" type="slidenum">
              <a:rPr lang="pt-BR" smtClean="0"/>
              <a:t>12</a:t>
            </a:fld>
            <a:endParaRPr lang="pt-BR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88FF8AC9-29F4-B0F9-B50B-8C52730C5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322697"/>
              </p:ext>
            </p:extLst>
          </p:nvPr>
        </p:nvGraphicFramePr>
        <p:xfrm>
          <a:off x="1635083" y="1105988"/>
          <a:ext cx="9276759" cy="5626051"/>
        </p:xfrm>
        <a:graphic>
          <a:graphicData uri="http://schemas.openxmlformats.org/drawingml/2006/table">
            <a:tbl>
              <a:tblPr/>
              <a:tblGrid>
                <a:gridCol w="1030751">
                  <a:extLst>
                    <a:ext uri="{9D8B030D-6E8A-4147-A177-3AD203B41FA5}">
                      <a16:colId xmlns:a16="http://schemas.microsoft.com/office/drawing/2014/main" val="1704079341"/>
                    </a:ext>
                  </a:extLst>
                </a:gridCol>
                <a:gridCol w="1030751">
                  <a:extLst>
                    <a:ext uri="{9D8B030D-6E8A-4147-A177-3AD203B41FA5}">
                      <a16:colId xmlns:a16="http://schemas.microsoft.com/office/drawing/2014/main" val="3581491528"/>
                    </a:ext>
                  </a:extLst>
                </a:gridCol>
                <a:gridCol w="1030751">
                  <a:extLst>
                    <a:ext uri="{9D8B030D-6E8A-4147-A177-3AD203B41FA5}">
                      <a16:colId xmlns:a16="http://schemas.microsoft.com/office/drawing/2014/main" val="617090445"/>
                    </a:ext>
                  </a:extLst>
                </a:gridCol>
                <a:gridCol w="1030751">
                  <a:extLst>
                    <a:ext uri="{9D8B030D-6E8A-4147-A177-3AD203B41FA5}">
                      <a16:colId xmlns:a16="http://schemas.microsoft.com/office/drawing/2014/main" val="3059360091"/>
                    </a:ext>
                  </a:extLst>
                </a:gridCol>
                <a:gridCol w="1030751">
                  <a:extLst>
                    <a:ext uri="{9D8B030D-6E8A-4147-A177-3AD203B41FA5}">
                      <a16:colId xmlns:a16="http://schemas.microsoft.com/office/drawing/2014/main" val="2577985470"/>
                    </a:ext>
                  </a:extLst>
                </a:gridCol>
                <a:gridCol w="1030751">
                  <a:extLst>
                    <a:ext uri="{9D8B030D-6E8A-4147-A177-3AD203B41FA5}">
                      <a16:colId xmlns:a16="http://schemas.microsoft.com/office/drawing/2014/main" val="1443967714"/>
                    </a:ext>
                  </a:extLst>
                </a:gridCol>
                <a:gridCol w="1030751">
                  <a:extLst>
                    <a:ext uri="{9D8B030D-6E8A-4147-A177-3AD203B41FA5}">
                      <a16:colId xmlns:a16="http://schemas.microsoft.com/office/drawing/2014/main" val="4218080211"/>
                    </a:ext>
                  </a:extLst>
                </a:gridCol>
                <a:gridCol w="1030751">
                  <a:extLst>
                    <a:ext uri="{9D8B030D-6E8A-4147-A177-3AD203B41FA5}">
                      <a16:colId xmlns:a16="http://schemas.microsoft.com/office/drawing/2014/main" val="73767830"/>
                    </a:ext>
                  </a:extLst>
                </a:gridCol>
                <a:gridCol w="1030751">
                  <a:extLst>
                    <a:ext uri="{9D8B030D-6E8A-4147-A177-3AD203B41FA5}">
                      <a16:colId xmlns:a16="http://schemas.microsoft.com/office/drawing/2014/main" val="1814679906"/>
                    </a:ext>
                  </a:extLst>
                </a:gridCol>
              </a:tblGrid>
              <a:tr h="8746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Identificação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Variáveis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Peso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Níveis de exigência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CERTIFICAÇÃO</a:t>
                      </a:r>
                    </a:p>
                  </a:txBody>
                  <a:tcPr marL="1303" marR="1303" marT="1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253520"/>
                  </a:ext>
                </a:extLst>
              </a:tr>
              <a:tr h="874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Mínimo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Adotado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713311"/>
                  </a:ext>
                </a:extLst>
              </a:tr>
              <a:tr h="874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II.1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Aprovação do quadro  de metas pelo Conselho Estadual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757437"/>
                  </a:ext>
                </a:extLst>
              </a:tr>
              <a:tr h="259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Definição das metas para fortalecimento do SEGREH de acordo com a TIPOILOGIA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313306"/>
                  </a:ext>
                </a:extLst>
              </a:tr>
              <a:tr h="173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II.2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1.1) Organização Institucional do Sistema de Governo 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Alcance dos níveis de exigência em pelo menos 6 variáveis de gestão 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450212"/>
                  </a:ext>
                </a:extLst>
              </a:tr>
              <a:tr h="87465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Instrumentos legais, institucionais e de articulação social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1.2) Gestão de Processos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255739"/>
                  </a:ext>
                </a:extLst>
              </a:tr>
              <a:tr h="874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1.3) Arcabouço Legal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97983"/>
                  </a:ext>
                </a:extLst>
              </a:tr>
              <a:tr h="1737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1.4) Conselho Estadual de Recursos Hídricos  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909175"/>
                  </a:ext>
                </a:extLst>
              </a:tr>
              <a:tr h="1737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1.5) Comitês de Bacias e Outros Organismos Colegiados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962733"/>
                  </a:ext>
                </a:extLst>
              </a:tr>
              <a:tr h="1737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1.6) Agência de Água ou de Bacia ou Similares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276555"/>
                  </a:ext>
                </a:extLst>
              </a:tr>
              <a:tr h="1737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1.7) Comunicação Social e Difusão de Informações 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68310"/>
                  </a:ext>
                </a:extLst>
              </a:tr>
              <a:tr h="874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1.8) Capacitação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165332"/>
                  </a:ext>
                </a:extLst>
              </a:tr>
              <a:tr h="1737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1.9) Articulação com Setores Usuários e Transversais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274783"/>
                  </a:ext>
                </a:extLst>
              </a:tr>
              <a:tr h="874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II.3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2.1) Balanço Hídrico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Alcance dos níveis de exigência em pelo menos 4 variáveis de gestão 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766062"/>
                  </a:ext>
                </a:extLst>
              </a:tr>
              <a:tr h="87465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Instrumentos de planejamento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2.2) Divisão Hidrográfica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261936"/>
                  </a:ext>
                </a:extLst>
              </a:tr>
              <a:tr h="874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2.3) Planejamento Estratégico 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149004"/>
                  </a:ext>
                </a:extLst>
              </a:tr>
              <a:tr h="1737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2.4) Plano Estadual de Recursos Hídricos 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272654"/>
                  </a:ext>
                </a:extLst>
              </a:tr>
              <a:tr h="1737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2.5) Planos de Bacias Hidrográficas 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906430"/>
                  </a:ext>
                </a:extLst>
              </a:tr>
              <a:tr h="1737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2.6) Enquadramento dos Corpos d'Água 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241820"/>
                  </a:ext>
                </a:extLst>
              </a:tr>
              <a:tr h="874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2.7) Estudos Especiais de Gestão 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5618694"/>
                  </a:ext>
                </a:extLst>
              </a:tr>
              <a:tr h="173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II.4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3.1) Infraestrut. de Dados Espaciais sobre Rec. Hídricos 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Alcance dos níveis de exigência em pelo menos 5 variáveis de gestão 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751779"/>
                  </a:ext>
                </a:extLst>
              </a:tr>
              <a:tr h="173701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Instrumentos de informação e suporte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3.2) Cadastros de Usuários, Usos e Interferências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305896"/>
                  </a:ext>
                </a:extLst>
              </a:tr>
              <a:tr h="874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3.3) Monitoramento Hidrológico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909143"/>
                  </a:ext>
                </a:extLst>
              </a:tr>
              <a:tr h="1737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3.4) Monitoramento de Qualidade de Água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240434"/>
                  </a:ext>
                </a:extLst>
              </a:tr>
              <a:tr h="874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3.5) Sistema de Informações 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20814"/>
                  </a:ext>
                </a:extLst>
              </a:tr>
              <a:tr h="1737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3.6) Pesquisa, Desenvolvimento e Inovação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1200156"/>
                  </a:ext>
                </a:extLst>
              </a:tr>
              <a:tr h="1737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3.7) Modelos e/ou Sistemas de Suporte à Decisão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0969338"/>
                  </a:ext>
                </a:extLst>
              </a:tr>
              <a:tr h="874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3.8) Gestão de Eventos Críticos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2600597"/>
                  </a:ext>
                </a:extLst>
              </a:tr>
              <a:tr h="173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II.5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4.1) Outorga de Direito de Uso dos Recursos Hídricos 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Alcance dos níveis de exigência em pelo menos 2 variáveis de gestão 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311823"/>
                  </a:ext>
                </a:extLst>
              </a:tr>
              <a:tr h="173701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Instrumentos operacionais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4.2) Fiscalização dos Usos dos Recursos Hídricos 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102339"/>
                  </a:ext>
                </a:extLst>
              </a:tr>
              <a:tr h="1737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4.3) Cobrança pelo Uso dos Recursos Hídricos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780598"/>
                  </a:ext>
                </a:extLst>
              </a:tr>
              <a:tr h="1737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4.4) Sustentabilidade Financeira do Sistema de Gestão 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875471"/>
                  </a:ext>
                </a:extLst>
              </a:tr>
              <a:tr h="874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4.5) Infraestrutura Hídrica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910591"/>
                  </a:ext>
                </a:extLst>
              </a:tr>
              <a:tr h="1737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4.6) Fundo Estadual de Recursos Hídricos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476866"/>
                  </a:ext>
                </a:extLst>
              </a:tr>
              <a:tr h="1737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4.7) Programas e Projetos Indutores 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328469"/>
                  </a:ext>
                </a:extLst>
              </a:tr>
              <a:tr h="874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4.8) Alocação Negociada de Água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227327"/>
                  </a:ext>
                </a:extLst>
              </a:tr>
              <a:tr h="87465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1303" marR="1303" marT="1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 (Máximo)</a:t>
                      </a:r>
                    </a:p>
                  </a:txBody>
                  <a:tcPr marL="1303" marR="1303" marT="1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&gt;22,5% (Previsão)</a:t>
                      </a:r>
                    </a:p>
                  </a:txBody>
                  <a:tcPr marL="1303" marR="1303" marT="1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308923"/>
                  </a:ext>
                </a:extLst>
              </a:tr>
            </a:tbl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id="{0BD74DBF-AFC5-7A0D-BC63-8C8B541A8EB6}"/>
              </a:ext>
            </a:extLst>
          </p:cNvPr>
          <p:cNvPicPr/>
          <p:nvPr/>
        </p:nvPicPr>
        <p:blipFill>
          <a:blip r:embed="rId2"/>
          <a:srcRect l="4049" t="26627" r="4529" b="27147"/>
          <a:stretch/>
        </p:blipFill>
        <p:spPr>
          <a:xfrm>
            <a:off x="0" y="0"/>
            <a:ext cx="1541929" cy="47512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44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2AA47-B496-2D46-8DB4-6817DA5A4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088C7B3-C54D-D42B-D3C9-01C4363A595E}"/>
              </a:ext>
            </a:extLst>
          </p:cNvPr>
          <p:cNvSpPr txBox="1"/>
          <p:nvPr/>
        </p:nvSpPr>
        <p:spPr>
          <a:xfrm>
            <a:off x="0" y="-79957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Certificação das Metas de Gerenciamento Estadual dos Recursos Hídricos no Estado do Paraná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E701BFC-5EAA-D3A6-1FCE-22663052E121}"/>
              </a:ext>
            </a:extLst>
          </p:cNvPr>
          <p:cNvSpPr txBox="1"/>
          <p:nvPr/>
        </p:nvSpPr>
        <p:spPr>
          <a:xfrm>
            <a:off x="2913686" y="963122"/>
            <a:ext cx="6364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Quadro 9 –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Contribuições no formulário de autoavaliação pelo CEDEA.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C78B9BB-EC32-9A7A-0763-75C606D32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7FE7-E7EA-4614-A960-A212F0107852}" type="slidenum">
              <a:rPr lang="pt-BR" smtClean="0"/>
              <a:t>13</a:t>
            </a:fld>
            <a:endParaRPr lang="pt-BR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4D2013FB-ADD6-6036-51F0-3FD8B04FE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699100"/>
              </p:ext>
            </p:extLst>
          </p:nvPr>
        </p:nvGraphicFramePr>
        <p:xfrm>
          <a:off x="647260" y="1223457"/>
          <a:ext cx="10906840" cy="5189299"/>
        </p:xfrm>
        <a:graphic>
          <a:graphicData uri="http://schemas.openxmlformats.org/drawingml/2006/table">
            <a:tbl>
              <a:tblPr/>
              <a:tblGrid>
                <a:gridCol w="1792306">
                  <a:extLst>
                    <a:ext uri="{9D8B030D-6E8A-4147-A177-3AD203B41FA5}">
                      <a16:colId xmlns:a16="http://schemas.microsoft.com/office/drawing/2014/main" val="594721370"/>
                    </a:ext>
                  </a:extLst>
                </a:gridCol>
                <a:gridCol w="1770449">
                  <a:extLst>
                    <a:ext uri="{9D8B030D-6E8A-4147-A177-3AD203B41FA5}">
                      <a16:colId xmlns:a16="http://schemas.microsoft.com/office/drawing/2014/main" val="2128005712"/>
                    </a:ext>
                  </a:extLst>
                </a:gridCol>
                <a:gridCol w="1049155">
                  <a:extLst>
                    <a:ext uri="{9D8B030D-6E8A-4147-A177-3AD203B41FA5}">
                      <a16:colId xmlns:a16="http://schemas.microsoft.com/office/drawing/2014/main" val="1090780770"/>
                    </a:ext>
                  </a:extLst>
                </a:gridCol>
                <a:gridCol w="1049155">
                  <a:extLst>
                    <a:ext uri="{9D8B030D-6E8A-4147-A177-3AD203B41FA5}">
                      <a16:colId xmlns:a16="http://schemas.microsoft.com/office/drawing/2014/main" val="2542258184"/>
                    </a:ext>
                  </a:extLst>
                </a:gridCol>
                <a:gridCol w="1049155">
                  <a:extLst>
                    <a:ext uri="{9D8B030D-6E8A-4147-A177-3AD203B41FA5}">
                      <a16:colId xmlns:a16="http://schemas.microsoft.com/office/drawing/2014/main" val="4157326273"/>
                    </a:ext>
                  </a:extLst>
                </a:gridCol>
                <a:gridCol w="1049155">
                  <a:extLst>
                    <a:ext uri="{9D8B030D-6E8A-4147-A177-3AD203B41FA5}">
                      <a16:colId xmlns:a16="http://schemas.microsoft.com/office/drawing/2014/main" val="581670765"/>
                    </a:ext>
                  </a:extLst>
                </a:gridCol>
                <a:gridCol w="1049155">
                  <a:extLst>
                    <a:ext uri="{9D8B030D-6E8A-4147-A177-3AD203B41FA5}">
                      <a16:colId xmlns:a16="http://schemas.microsoft.com/office/drawing/2014/main" val="190072723"/>
                    </a:ext>
                  </a:extLst>
                </a:gridCol>
                <a:gridCol w="1049155">
                  <a:extLst>
                    <a:ext uri="{9D8B030D-6E8A-4147-A177-3AD203B41FA5}">
                      <a16:colId xmlns:a16="http://schemas.microsoft.com/office/drawing/2014/main" val="3664491944"/>
                    </a:ext>
                  </a:extLst>
                </a:gridCol>
                <a:gridCol w="1049155">
                  <a:extLst>
                    <a:ext uri="{9D8B030D-6E8A-4147-A177-3AD203B41FA5}">
                      <a16:colId xmlns:a16="http://schemas.microsoft.com/office/drawing/2014/main" val="1156328474"/>
                    </a:ext>
                  </a:extLst>
                </a:gridCol>
              </a:tblGrid>
              <a:tr h="10055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Identificação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Variáveis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Peso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Níveis de exigência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CERTIFICAÇÃO</a:t>
                      </a:r>
                    </a:p>
                  </a:txBody>
                  <a:tcPr marL="2407" marR="2407" marT="24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956613"/>
                  </a:ext>
                </a:extLst>
              </a:tr>
              <a:tr h="1005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Mínimo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Adotado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70137"/>
                  </a:ext>
                </a:extLst>
              </a:tr>
              <a:tr h="10055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II.1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Aprovação do quadro  de metas pelo Conselho Estadual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042150"/>
                  </a:ext>
                </a:extLst>
              </a:tr>
              <a:tr h="1997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Definição das metas para fortalecimento do SEGREH de acordo com a TIPOILOGIA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599476"/>
                  </a:ext>
                </a:extLst>
              </a:tr>
              <a:tr h="198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II.2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1.1) Organização Institucional do Sistema de Governo 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Alcance dos níveis de exigência em pelo menos 6 variáveis de gestão 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8755019"/>
                  </a:ext>
                </a:extLst>
              </a:tr>
              <a:tr h="100553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Instrumentos legais, institucionais e de articulação social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1.2) Gestão de Processos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4266346"/>
                  </a:ext>
                </a:extLst>
              </a:tr>
              <a:tr h="1005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1.3) Arcabouço Legal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67924"/>
                  </a:ext>
                </a:extLst>
              </a:tr>
              <a:tr h="1198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1.4) Conselho Estadual de Recursos Hídricos  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904631"/>
                  </a:ext>
                </a:extLst>
              </a:tr>
              <a:tr h="1988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1.5) Comitês de Bacias e Outros Organismos Colegiados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390396"/>
                  </a:ext>
                </a:extLst>
              </a:tr>
              <a:tr h="1198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1.6) Agência de Água ou de Bacia ou Similares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432337"/>
                  </a:ext>
                </a:extLst>
              </a:tr>
              <a:tr h="1988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1.7) Comunicação Social e Difusão de Informações 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397438"/>
                  </a:ext>
                </a:extLst>
              </a:tr>
              <a:tr h="1005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1.8) Capacitação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2678233"/>
                  </a:ext>
                </a:extLst>
              </a:tr>
              <a:tr h="1988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1.9) Articulação com Setores Usuários e Transversais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36908"/>
                  </a:ext>
                </a:extLst>
              </a:tr>
              <a:tr h="10055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II.3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2.1) Balanço Hídrico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Alcance dos níveis de exigência em pelo menos 4 variáveis de gestão 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3436875"/>
                  </a:ext>
                </a:extLst>
              </a:tr>
              <a:tr h="100553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Instrumentos de planejamento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2.2) Divisão Hidrográfica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3529745"/>
                  </a:ext>
                </a:extLst>
              </a:tr>
              <a:tr h="1005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2.3) Planejamento Estratégico 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136413"/>
                  </a:ext>
                </a:extLst>
              </a:tr>
              <a:tr h="1005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2.4) Plano Estadual de Recursos Hídricos 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4790102"/>
                  </a:ext>
                </a:extLst>
              </a:tr>
              <a:tr h="1005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2.5) Planos de Bacias Hidrográficas 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647876"/>
                  </a:ext>
                </a:extLst>
              </a:tr>
              <a:tr h="1198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2.6) Enquadramento dos Corpos d'Água 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297035"/>
                  </a:ext>
                </a:extLst>
              </a:tr>
              <a:tr h="1005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2.7) Estudos Especiais de Gestão 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922395"/>
                  </a:ext>
                </a:extLst>
              </a:tr>
              <a:tr h="198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II.4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3.1) </a:t>
                      </a:r>
                      <a:r>
                        <a:rPr lang="pt-BR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Infraestrut</a:t>
                      </a:r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de Dados Espaciais sobre Rec. Hídricos 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Alcance dos níveis de exigência em pelo menos 5 variáveis de gestão 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36227"/>
                  </a:ext>
                </a:extLst>
              </a:tr>
              <a:tr h="198887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Instrumentos de informação e suporte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3.2) Cadastros de Usuários, Usos e Interferências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277944"/>
                  </a:ext>
                </a:extLst>
              </a:tr>
              <a:tr h="1198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3.3) Monitoramento Hidrológico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527371"/>
                  </a:ext>
                </a:extLst>
              </a:tr>
              <a:tr h="1198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3.4) Monitoramento de Qualidade de Água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889820"/>
                  </a:ext>
                </a:extLst>
              </a:tr>
              <a:tr h="1005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3.5) Sistema de Informações 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632236"/>
                  </a:ext>
                </a:extLst>
              </a:tr>
              <a:tr h="1198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3.6) Pesquisa, Desenvolvimento e Inovação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110775"/>
                  </a:ext>
                </a:extLst>
              </a:tr>
              <a:tr h="1988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3.7) Modelos e/ou Sistemas de Suporte à Decisão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06323"/>
                  </a:ext>
                </a:extLst>
              </a:tr>
              <a:tr h="1005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3.8) Gestão de Eventos Críticos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036769"/>
                  </a:ext>
                </a:extLst>
              </a:tr>
              <a:tr h="198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II.5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4.1) Outorga de Direito de Uso dos Recursos Hídricos 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Alcance dos níveis de exigência em pelo menos 2 variáveis de gestão 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708830"/>
                  </a:ext>
                </a:extLst>
              </a:tr>
              <a:tr h="119872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Instrumentos operacionais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4.2) Fiscalização dos Usos dos Recursos Hídricos 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459212"/>
                  </a:ext>
                </a:extLst>
              </a:tr>
              <a:tr h="1198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4.3) Cobrança pelo Uso dos Recursos Hídricos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1269428"/>
                  </a:ext>
                </a:extLst>
              </a:tr>
              <a:tr h="1988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4.4) Sustentabilidade Financeira do Sistema de Gestão 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636432"/>
                  </a:ext>
                </a:extLst>
              </a:tr>
              <a:tr h="1005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4.5) Infraestrutura Hídrica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697362"/>
                  </a:ext>
                </a:extLst>
              </a:tr>
              <a:tr h="1005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4.6) Fundo Estadual de Recursos Hídricos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5823838"/>
                  </a:ext>
                </a:extLst>
              </a:tr>
              <a:tr h="1005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4.7) Programas e Projetos Indutores 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73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252302"/>
                  </a:ext>
                </a:extLst>
              </a:tr>
              <a:tr h="1005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4.8) Alocação Negociada de Água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621754"/>
                  </a:ext>
                </a:extLst>
              </a:tr>
              <a:tr h="100553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2407" marR="2407" marT="2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 (Máximo)</a:t>
                      </a:r>
                    </a:p>
                  </a:txBody>
                  <a:tcPr marL="2407" marR="2407" marT="24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&gt;22,5% (Previsão)</a:t>
                      </a:r>
                    </a:p>
                  </a:txBody>
                  <a:tcPr marL="2407" marR="2407" marT="24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617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4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A82C89F-1D08-4288-A4EE-A6653BE3B0D0}"/>
              </a:ext>
            </a:extLst>
          </p:cNvPr>
          <p:cNvSpPr txBox="1"/>
          <p:nvPr/>
        </p:nvSpPr>
        <p:spPr>
          <a:xfrm>
            <a:off x="0" y="251927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Formulário de Autoavaliação – Metodologia </a:t>
            </a:r>
          </a:p>
          <a:p>
            <a:pPr algn="ctr"/>
            <a:r>
              <a:rPr lang="pt-BR" sz="3200" b="1" dirty="0"/>
              <a:t>Para o Preenchimento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2F66FB8-ABD7-4C24-87A3-B75A8B8F2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88" y="1611508"/>
            <a:ext cx="10435672" cy="385455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B7E437C-3320-D878-E364-99D317D19AC9}"/>
              </a:ext>
            </a:extLst>
          </p:cNvPr>
          <p:cNvSpPr txBox="1"/>
          <p:nvPr/>
        </p:nvSpPr>
        <p:spPr>
          <a:xfrm>
            <a:off x="3077641" y="5520346"/>
            <a:ext cx="6867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>
                <a:latin typeface="+mj-lt"/>
              </a:rPr>
              <a:t>F</a:t>
            </a:r>
            <a:r>
              <a:rPr lang="pt-BR" sz="1400" b="1" dirty="0">
                <a:latin typeface="+mj-lt"/>
                <a:cs typeface="Arial" panose="020B0604020202020204" pitchFamily="34" charset="0"/>
              </a:rPr>
              <a:t>igura 1 –</a:t>
            </a:r>
            <a:r>
              <a:rPr lang="pt-BR" sz="1400" dirty="0">
                <a:latin typeface="+mj-lt"/>
                <a:cs typeface="Arial" panose="020B0604020202020204" pitchFamily="34" charset="0"/>
              </a:rPr>
              <a:t> Avaliação da variável sobre cobrança no formulário de autoavaliação</a:t>
            </a:r>
          </a:p>
          <a:p>
            <a:pPr algn="just"/>
            <a:r>
              <a:rPr lang="pt-BR" sz="1400" dirty="0">
                <a:cs typeface="Arial" panose="020B0604020202020204" pitchFamily="34" charset="0"/>
              </a:rPr>
              <a:t>(Fonte: Contrato 0038/2023 ANA-PROGESTÃO, Anexo II, </a:t>
            </a:r>
            <a:r>
              <a:rPr lang="pt-BR" sz="1400" dirty="0" err="1">
                <a:cs typeface="Arial" panose="020B0604020202020204" pitchFamily="34" charset="0"/>
              </a:rPr>
              <a:t>pg</a:t>
            </a:r>
            <a:r>
              <a:rPr lang="pt-BR" sz="1400" dirty="0">
                <a:cs typeface="Arial" panose="020B0604020202020204" pitchFamily="34" charset="0"/>
              </a:rPr>
              <a:t> 42)</a:t>
            </a:r>
            <a:r>
              <a:rPr lang="pt-BR" sz="14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78DA028-793E-F0DF-375D-272EF32FF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7FE7-E7EA-4614-A960-A212F0107852}" type="slidenum">
              <a:rPr lang="pt-BR" smtClean="0"/>
              <a:t>14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0BE86C4-70D3-871A-A707-0313CAD825E0}"/>
              </a:ext>
            </a:extLst>
          </p:cNvPr>
          <p:cNvPicPr/>
          <p:nvPr/>
        </p:nvPicPr>
        <p:blipFill>
          <a:blip r:embed="rId3"/>
          <a:srcRect l="4049" t="26627" r="4529" b="27147"/>
          <a:stretch/>
        </p:blipFill>
        <p:spPr>
          <a:xfrm>
            <a:off x="0" y="6282000"/>
            <a:ext cx="1656000" cy="576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138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A82C89F-1D08-4288-A4EE-A6653BE3B0D0}"/>
              </a:ext>
            </a:extLst>
          </p:cNvPr>
          <p:cNvSpPr txBox="1"/>
          <p:nvPr/>
        </p:nvSpPr>
        <p:spPr>
          <a:xfrm>
            <a:off x="0" y="25192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Formulário de Autoavaliação - Pendência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BA228D9-4ADD-4A7A-8061-8B49C648E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75" y="1405147"/>
            <a:ext cx="10810449" cy="411711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92450C6-D7E5-C8A3-B0CA-AB2D5761E74E}"/>
              </a:ext>
            </a:extLst>
          </p:cNvPr>
          <p:cNvSpPr txBox="1"/>
          <p:nvPr/>
        </p:nvSpPr>
        <p:spPr>
          <a:xfrm>
            <a:off x="2790992" y="5625979"/>
            <a:ext cx="7040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sz="1400" b="1" dirty="0">
                <a:latin typeface="+mj-lt"/>
                <a:cs typeface="Arial" panose="020B0604020202020204" pitchFamily="34" charset="0"/>
              </a:rPr>
              <a:t>igura 2 –</a:t>
            </a:r>
            <a:r>
              <a:rPr lang="pt-BR" sz="1400" dirty="0">
                <a:latin typeface="+mj-lt"/>
                <a:cs typeface="Arial" panose="020B0604020202020204" pitchFamily="34" charset="0"/>
              </a:rPr>
              <a:t> Avaliação da variável sobre o CERH/PR no formulário de autoavaliação</a:t>
            </a:r>
          </a:p>
          <a:p>
            <a:pPr algn="just"/>
            <a:r>
              <a:rPr lang="pt-BR" sz="1400" dirty="0">
                <a:latin typeface="+mj-lt"/>
                <a:cs typeface="Arial" panose="020B0604020202020204" pitchFamily="34" charset="0"/>
              </a:rPr>
              <a:t>(Fonte: Contrato 0038/2023 ANA-PROGESTÃO, Anexo II, </a:t>
            </a:r>
            <a:r>
              <a:rPr lang="pt-BR" sz="1400" dirty="0" err="1">
                <a:latin typeface="+mj-lt"/>
                <a:cs typeface="Arial" panose="020B0604020202020204" pitchFamily="34" charset="0"/>
              </a:rPr>
              <a:t>pg</a:t>
            </a:r>
            <a:r>
              <a:rPr lang="pt-BR" sz="1400" dirty="0">
                <a:latin typeface="+mj-lt"/>
                <a:cs typeface="Arial" panose="020B0604020202020204" pitchFamily="34" charset="0"/>
              </a:rPr>
              <a:t> 29).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8EB810F-8AB1-0C98-C625-E364D4789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7FE7-E7EA-4614-A960-A212F0107852}" type="slidenum">
              <a:rPr lang="pt-BR" smtClean="0"/>
              <a:t>15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9BDCF13-7889-6895-1E01-B94C1FFF774C}"/>
              </a:ext>
            </a:extLst>
          </p:cNvPr>
          <p:cNvPicPr/>
          <p:nvPr/>
        </p:nvPicPr>
        <p:blipFill>
          <a:blip r:embed="rId3"/>
          <a:srcRect l="4049" t="26627" r="4529" b="27147"/>
          <a:stretch/>
        </p:blipFill>
        <p:spPr>
          <a:xfrm>
            <a:off x="0" y="6282000"/>
            <a:ext cx="1656000" cy="576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80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4205D38-0B70-49C1-ACBD-C871B6DC422B}"/>
              </a:ext>
            </a:extLst>
          </p:cNvPr>
          <p:cNvSpPr txBox="1"/>
          <p:nvPr/>
        </p:nvSpPr>
        <p:spPr>
          <a:xfrm>
            <a:off x="0" y="251927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Certificação das Metas de Investimentos </a:t>
            </a:r>
          </a:p>
          <a:p>
            <a:pPr algn="ctr"/>
            <a:r>
              <a:rPr lang="pt-BR" sz="3200" b="1" dirty="0"/>
              <a:t>no Estado do Paraná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123894B-E3EE-8007-94B1-A02C87DE2E5D}"/>
              </a:ext>
            </a:extLst>
          </p:cNvPr>
          <p:cNvSpPr txBox="1"/>
          <p:nvPr/>
        </p:nvSpPr>
        <p:spPr>
          <a:xfrm>
            <a:off x="2227761" y="1491769"/>
            <a:ext cx="9276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Quadro 10 –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Certificação /declaração das variáveis de investimentos  no formulário de autodeclaração.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BF5DDDB-5CD8-3CE4-E1BE-AE0D80EB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7FE7-E7EA-4614-A960-A212F0107852}" type="slidenum">
              <a:rPr lang="pt-BR" smtClean="0"/>
              <a:t>16</a:t>
            </a:fld>
            <a:endParaRPr lang="pt-BR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34195610-4111-9CE7-4F1D-C4C1A7277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443796"/>
              </p:ext>
            </p:extLst>
          </p:nvPr>
        </p:nvGraphicFramePr>
        <p:xfrm>
          <a:off x="726141" y="1825626"/>
          <a:ext cx="10838329" cy="4240670"/>
        </p:xfrm>
        <a:graphic>
          <a:graphicData uri="http://schemas.openxmlformats.org/drawingml/2006/table">
            <a:tbl>
              <a:tblPr/>
              <a:tblGrid>
                <a:gridCol w="1993255">
                  <a:extLst>
                    <a:ext uri="{9D8B030D-6E8A-4147-A177-3AD203B41FA5}">
                      <a16:colId xmlns:a16="http://schemas.microsoft.com/office/drawing/2014/main" val="574645902"/>
                    </a:ext>
                  </a:extLst>
                </a:gridCol>
                <a:gridCol w="2034780">
                  <a:extLst>
                    <a:ext uri="{9D8B030D-6E8A-4147-A177-3AD203B41FA5}">
                      <a16:colId xmlns:a16="http://schemas.microsoft.com/office/drawing/2014/main" val="4260498107"/>
                    </a:ext>
                  </a:extLst>
                </a:gridCol>
                <a:gridCol w="3405147">
                  <a:extLst>
                    <a:ext uri="{9D8B030D-6E8A-4147-A177-3AD203B41FA5}">
                      <a16:colId xmlns:a16="http://schemas.microsoft.com/office/drawing/2014/main" val="3849879682"/>
                    </a:ext>
                  </a:extLst>
                </a:gridCol>
                <a:gridCol w="3405147">
                  <a:extLst>
                    <a:ext uri="{9D8B030D-6E8A-4147-A177-3AD203B41FA5}">
                      <a16:colId xmlns:a16="http://schemas.microsoft.com/office/drawing/2014/main" val="3694861014"/>
                    </a:ext>
                  </a:extLst>
                </a:gridCol>
              </a:tblGrid>
              <a:tr h="155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Identificação</a:t>
                      </a:r>
                    </a:p>
                  </a:txBody>
                  <a:tcPr marL="3304" marR="3304" marT="3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Variáveis </a:t>
                      </a:r>
                    </a:p>
                  </a:txBody>
                  <a:tcPr marL="3304" marR="3304" marT="3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3304" marR="3304" marT="3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3304" marR="3304" marT="3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764326"/>
                  </a:ext>
                </a:extLst>
              </a:tr>
              <a:tr h="148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II.6</a:t>
                      </a:r>
                    </a:p>
                  </a:txBody>
                  <a:tcPr marL="3304" marR="3304" marT="3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3304" marR="3304" marT="3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Aprovação das metas pelo Conselho Estadual</a:t>
                      </a:r>
                    </a:p>
                  </a:txBody>
                  <a:tcPr marL="3304" marR="3304" marT="3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3304" marR="3304" marT="3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2278351"/>
                  </a:ext>
                </a:extLst>
              </a:tr>
              <a:tr h="652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Definição das metas de investimento de acordo com a TIPOLOGIA</a:t>
                      </a:r>
                    </a:p>
                  </a:txBody>
                  <a:tcPr marL="3304" marR="3304" marT="3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527207"/>
                  </a:ext>
                </a:extLst>
              </a:tr>
              <a:tr h="57958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II.7</a:t>
                      </a:r>
                    </a:p>
                  </a:txBody>
                  <a:tcPr marL="3304" marR="3304" marT="3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Organização Institucional do Sistema de Gestão</a:t>
                      </a:r>
                    </a:p>
                  </a:txBody>
                  <a:tcPr marL="3304" marR="3304" marT="3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3304" marR="3304" marT="3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R$ 1.422.429,89</a:t>
                      </a:r>
                    </a:p>
                  </a:txBody>
                  <a:tcPr marL="3304" marR="3304" marT="3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162251"/>
                  </a:ext>
                </a:extLst>
              </a:tr>
              <a:tr h="579584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Metas de investimentos das variáveis críticas (TIPOLOGIA C - R$ 100 mil por variável, totalizando R$ 700 mil por ano</a:t>
                      </a:r>
                    </a:p>
                  </a:txBody>
                  <a:tcPr marL="3304" marR="3304" marT="3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Comunicação Social e Difusão das Informações </a:t>
                      </a:r>
                    </a:p>
                  </a:txBody>
                  <a:tcPr marL="3304" marR="3304" marT="3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3304" marR="3304" marT="3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R$ 102.000,00</a:t>
                      </a:r>
                    </a:p>
                  </a:txBody>
                  <a:tcPr marL="3304" marR="3304" marT="3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12374"/>
                  </a:ext>
                </a:extLst>
              </a:tr>
              <a:tr h="3622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Planejamento Estratégico</a:t>
                      </a:r>
                    </a:p>
                  </a:txBody>
                  <a:tcPr marL="3304" marR="3304" marT="3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3304" marR="3304" marT="3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04" marR="3304" marT="3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85622"/>
                  </a:ext>
                </a:extLst>
              </a:tr>
              <a:tr h="3622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Plano Estadual de Recursos Hídricos </a:t>
                      </a:r>
                    </a:p>
                  </a:txBody>
                  <a:tcPr marL="3304" marR="3304" marT="3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3304" marR="3304" marT="3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04" marR="3304" marT="3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454746"/>
                  </a:ext>
                </a:extLst>
              </a:tr>
              <a:tr h="3622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Sistemas de Informação</a:t>
                      </a:r>
                    </a:p>
                  </a:txBody>
                  <a:tcPr marL="3304" marR="3304" marT="3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3304" marR="3304" marT="3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R$ 3.577.019,93</a:t>
                      </a:r>
                    </a:p>
                  </a:txBody>
                  <a:tcPr marL="3304" marR="3304" marT="3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739798"/>
                  </a:ext>
                </a:extLst>
              </a:tr>
              <a:tr h="57958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Outorga de Direito de Uso dos Recursos Hídricos </a:t>
                      </a:r>
                    </a:p>
                  </a:txBody>
                  <a:tcPr marL="3304" marR="3304" marT="3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3304" marR="3304" marT="3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04" marR="3304" marT="3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262101"/>
                  </a:ext>
                </a:extLst>
              </a:tr>
              <a:tr h="2173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Fiscalização</a:t>
                      </a:r>
                    </a:p>
                  </a:txBody>
                  <a:tcPr marL="3304" marR="3304" marT="3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3304" marR="3304" marT="3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04" marR="3304" marT="3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912238"/>
                  </a:ext>
                </a:extLst>
              </a:tr>
              <a:tr h="22679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VALORES DOS INVESTIMENTOS (R$)</a:t>
                      </a:r>
                    </a:p>
                  </a:txBody>
                  <a:tcPr marL="3304" marR="3304" marT="3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3304" marR="3304" marT="3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R$ 15.101.449,82</a:t>
                      </a:r>
                    </a:p>
                  </a:txBody>
                  <a:tcPr marL="3304" marR="3304" marT="3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159943"/>
                  </a:ext>
                </a:extLst>
              </a:tr>
            </a:tbl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id="{5746A6AD-8450-9E0D-20B8-BBE07B34ACA4}"/>
              </a:ext>
            </a:extLst>
          </p:cNvPr>
          <p:cNvPicPr/>
          <p:nvPr/>
        </p:nvPicPr>
        <p:blipFill>
          <a:blip r:embed="rId2"/>
          <a:srcRect l="4049" t="26627" r="4529" b="27147"/>
          <a:stretch/>
        </p:blipFill>
        <p:spPr>
          <a:xfrm>
            <a:off x="10200" y="6282000"/>
            <a:ext cx="1656000" cy="576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164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E12EDFB-3CC6-45C8-9F9F-FD8DF2F94A79}"/>
              </a:ext>
            </a:extLst>
          </p:cNvPr>
          <p:cNvSpPr txBox="1"/>
          <p:nvPr/>
        </p:nvSpPr>
        <p:spPr>
          <a:xfrm>
            <a:off x="0" y="251927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Fator de Redução no </a:t>
            </a:r>
            <a:r>
              <a:rPr lang="pt-BR" sz="3200" b="1" dirty="0" err="1"/>
              <a:t>Progestão</a:t>
            </a:r>
            <a:r>
              <a:rPr lang="pt-BR" sz="3200" b="1" dirty="0"/>
              <a:t> III</a:t>
            </a:r>
          </a:p>
          <a:p>
            <a:pPr algn="ctr"/>
            <a:r>
              <a:rPr lang="pt-BR" sz="3200" b="1" dirty="0"/>
              <a:t>NO ESTADO DO PARANÁ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5A726A0-3269-6DC9-3F83-EA2E2121346B}"/>
              </a:ext>
            </a:extLst>
          </p:cNvPr>
          <p:cNvSpPr txBox="1"/>
          <p:nvPr/>
        </p:nvSpPr>
        <p:spPr>
          <a:xfrm>
            <a:off x="3258706" y="1777232"/>
            <a:ext cx="571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/>
              <a:t>Quadro 11 –</a:t>
            </a:r>
            <a:r>
              <a:rPr lang="pt-BR" sz="1400" dirty="0"/>
              <a:t> Fator de redução a ser aplicado no valor dos repasses.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9495165-9E4E-F493-DD46-934855A66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7FE7-E7EA-4614-A960-A212F0107852}" type="slidenum">
              <a:rPr lang="pt-BR" smtClean="0"/>
              <a:t>17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DB8A11F-62D2-AAFE-A8B5-A5C74E3C4EC9}"/>
              </a:ext>
            </a:extLst>
          </p:cNvPr>
          <p:cNvPicPr/>
          <p:nvPr/>
        </p:nvPicPr>
        <p:blipFill>
          <a:blip r:embed="rId2"/>
          <a:srcRect l="4049" t="26627" r="4529" b="27147"/>
          <a:stretch/>
        </p:blipFill>
        <p:spPr>
          <a:xfrm>
            <a:off x="10200" y="6282000"/>
            <a:ext cx="1656000" cy="576000"/>
          </a:xfrm>
          <a:prstGeom prst="rect">
            <a:avLst/>
          </a:prstGeom>
          <a:ln>
            <a:noFill/>
          </a:ln>
        </p:spPr>
      </p:pic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4BAC57CC-14B7-4797-975D-AD01378F0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736198"/>
              </p:ext>
            </p:extLst>
          </p:nvPr>
        </p:nvGraphicFramePr>
        <p:xfrm>
          <a:off x="1219203" y="2094684"/>
          <a:ext cx="9762310" cy="4271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78462">
                  <a:extLst>
                    <a:ext uri="{9D8B030D-6E8A-4147-A177-3AD203B41FA5}">
                      <a16:colId xmlns:a16="http://schemas.microsoft.com/office/drawing/2014/main" val="3587625113"/>
                    </a:ext>
                  </a:extLst>
                </a:gridCol>
                <a:gridCol w="1394616">
                  <a:extLst>
                    <a:ext uri="{9D8B030D-6E8A-4147-A177-3AD203B41FA5}">
                      <a16:colId xmlns:a16="http://schemas.microsoft.com/office/drawing/2014/main" val="4180598382"/>
                    </a:ext>
                  </a:extLst>
                </a:gridCol>
                <a:gridCol w="1394616">
                  <a:extLst>
                    <a:ext uri="{9D8B030D-6E8A-4147-A177-3AD203B41FA5}">
                      <a16:colId xmlns:a16="http://schemas.microsoft.com/office/drawing/2014/main" val="1706298051"/>
                    </a:ext>
                  </a:extLst>
                </a:gridCol>
                <a:gridCol w="1394616">
                  <a:extLst>
                    <a:ext uri="{9D8B030D-6E8A-4147-A177-3AD203B41FA5}">
                      <a16:colId xmlns:a16="http://schemas.microsoft.com/office/drawing/2014/main" val="1337045137"/>
                    </a:ext>
                  </a:extLst>
                </a:gridCol>
              </a:tblGrid>
              <a:tr h="3918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Critérios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Redução</a:t>
                      </a:r>
                      <a:endParaRPr lang="pt-BR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2023</a:t>
                      </a:r>
                      <a:endParaRPr lang="pt-BR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Previsão 2024</a:t>
                      </a:r>
                      <a:endParaRPr lang="pt-BR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19775271"/>
                  </a:ext>
                </a:extLst>
              </a:tr>
              <a:tr h="7027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>
                          <a:effectLst/>
                        </a:rPr>
                        <a:t> a) Apresentação anual, pela Entidade Estadual, da situação da Gestão de Recursos Hídricos na Assembleia Legislativa;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 0% ou 5%</a:t>
                      </a:r>
                      <a:endParaRPr lang="pt-BR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5%</a:t>
                      </a:r>
                      <a:endParaRPr lang="pt-BR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7,5%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97970547"/>
                  </a:ext>
                </a:extLst>
              </a:tr>
              <a:tr h="20820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(b) Aplicação dos recursos do Progestão (FRb):</a:t>
                      </a:r>
                      <a:br>
                        <a:rPr lang="pt-BR" sz="1100" u="none" strike="noStrike">
                          <a:effectLst/>
                        </a:rPr>
                      </a:br>
                      <a:r>
                        <a:rPr lang="pt-BR" sz="1100" u="none" strike="noStrike">
                          <a:effectLst/>
                        </a:rPr>
                        <a:t>1. Elaboração do Plano Plurianual de Aplicação dos recursos do Progestão (PPA-Progestão) e aprovação pelo CERH (1º Período);</a:t>
                      </a:r>
                      <a:br>
                        <a:rPr lang="pt-BR" sz="1100" u="none" strike="noStrike">
                          <a:effectLst/>
                        </a:rPr>
                      </a:br>
                      <a:r>
                        <a:rPr lang="pt-BR" sz="1100" u="none" strike="noStrike">
                          <a:effectLst/>
                        </a:rPr>
                        <a:t>2. Apresentação anual dos desembolsos realizados com recursos do Progestão para a ANA e CERH, em conformidade com o PPA-Progestão, verificado pela ANA e apresentando justificativas frente às alterações do planejamento (1º ao 5º Períodos);</a:t>
                      </a:r>
                      <a:endParaRPr lang="pt-BR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 0% a 5%</a:t>
                      </a:r>
                      <a:endParaRPr lang="pt-BR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5%</a:t>
                      </a:r>
                      <a:endParaRPr lang="pt-BR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0%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45438474"/>
                  </a:ext>
                </a:extLst>
              </a:tr>
              <a:tr h="7027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 (c) Desembolso anual dos recursos em relação ao montante acumulado na conta corrente Progestão maior ou igual a 50%, verificado pela ANA;</a:t>
                      </a:r>
                      <a:endParaRPr lang="pt-BR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 0% ou 5%</a:t>
                      </a:r>
                      <a:endParaRPr lang="pt-BR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5%</a:t>
                      </a:r>
                      <a:endParaRPr lang="pt-BR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não considerado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90109212"/>
                  </a:ext>
                </a:extLst>
              </a:tr>
              <a:tr h="3918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TOTAL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 Até 15%</a:t>
                      </a:r>
                      <a:endParaRPr lang="pt-BR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15%</a:t>
                      </a:r>
                      <a:endParaRPr lang="pt-BR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7,5% (Previsão)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19541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66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2E2BE57-3AEC-419C-984A-4C14564D73EC}"/>
              </a:ext>
            </a:extLst>
          </p:cNvPr>
          <p:cNvSpPr txBox="1"/>
          <p:nvPr/>
        </p:nvSpPr>
        <p:spPr>
          <a:xfrm>
            <a:off x="0" y="2301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Planilha de Desembolsos 2024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4739938-58FF-CB1F-EAA5-54D89E32EBE4}"/>
              </a:ext>
            </a:extLst>
          </p:cNvPr>
          <p:cNvSpPr txBox="1"/>
          <p:nvPr/>
        </p:nvSpPr>
        <p:spPr>
          <a:xfrm>
            <a:off x="1137703" y="6083163"/>
            <a:ext cx="3691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/>
              <a:t>Figura 3 –</a:t>
            </a:r>
            <a:r>
              <a:rPr lang="pt-BR" sz="1400" dirty="0"/>
              <a:t> Planilha dos desembolsos em 2024  (</a:t>
            </a:r>
            <a:r>
              <a:rPr lang="pt-BR" sz="1400" i="1" dirty="0"/>
              <a:t>Fonte: Documento 1.3.2</a:t>
            </a:r>
            <a:r>
              <a:rPr lang="pt-BR" sz="1400" dirty="0"/>
              <a:t>).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0FA0461-54A7-2C6C-26BE-8035364542FF}"/>
              </a:ext>
            </a:extLst>
          </p:cNvPr>
          <p:cNvSpPr txBox="1"/>
          <p:nvPr/>
        </p:nvSpPr>
        <p:spPr>
          <a:xfrm>
            <a:off x="6630109" y="6389602"/>
            <a:ext cx="4237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/>
              <a:t>Figura 4 –</a:t>
            </a:r>
            <a:r>
              <a:rPr lang="pt-BR" sz="1400" dirty="0"/>
              <a:t> Planilha auxiliar dos desembolsos em 2024  (</a:t>
            </a:r>
            <a:r>
              <a:rPr lang="pt-BR" sz="1400" i="1" dirty="0"/>
              <a:t>Fonte: Documento 1.3.3)</a:t>
            </a:r>
            <a:r>
              <a:rPr lang="pt-BR" sz="1400" dirty="0"/>
              <a:t>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489657-261A-1BC6-069E-C0749A3AD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7FE7-E7EA-4614-A960-A212F0107852}" type="slidenum">
              <a:rPr lang="pt-BR" smtClean="0"/>
              <a:t>18</a:t>
            </a:fld>
            <a:endParaRPr lang="pt-BR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D9DB00EF-255E-DF66-4E4B-69DE0C465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213681"/>
              </p:ext>
            </p:extLst>
          </p:nvPr>
        </p:nvGraphicFramePr>
        <p:xfrm>
          <a:off x="813508" y="607790"/>
          <a:ext cx="4287411" cy="5397579"/>
        </p:xfrm>
        <a:graphic>
          <a:graphicData uri="http://schemas.openxmlformats.org/drawingml/2006/table">
            <a:tbl>
              <a:tblPr/>
              <a:tblGrid>
                <a:gridCol w="1429137">
                  <a:extLst>
                    <a:ext uri="{9D8B030D-6E8A-4147-A177-3AD203B41FA5}">
                      <a16:colId xmlns:a16="http://schemas.microsoft.com/office/drawing/2014/main" val="1075356249"/>
                    </a:ext>
                  </a:extLst>
                </a:gridCol>
                <a:gridCol w="1429137">
                  <a:extLst>
                    <a:ext uri="{9D8B030D-6E8A-4147-A177-3AD203B41FA5}">
                      <a16:colId xmlns:a16="http://schemas.microsoft.com/office/drawing/2014/main" val="507428915"/>
                    </a:ext>
                  </a:extLst>
                </a:gridCol>
                <a:gridCol w="1429137">
                  <a:extLst>
                    <a:ext uri="{9D8B030D-6E8A-4147-A177-3AD203B41FA5}">
                      <a16:colId xmlns:a16="http://schemas.microsoft.com/office/drawing/2014/main" val="799355469"/>
                    </a:ext>
                  </a:extLst>
                </a:gridCol>
              </a:tblGrid>
              <a:tr h="185564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TABELA RESUMO DA APLICAÇÃO DOS RECURSOS FINANCEIROS DO PROGESTÃO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596662"/>
                  </a:ext>
                </a:extLst>
              </a:tr>
              <a:tr h="1021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270153"/>
                  </a:ext>
                </a:extLst>
              </a:tr>
              <a:tr h="6454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Nº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DESPESA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933826"/>
                  </a:ext>
                </a:extLst>
              </a:tr>
              <a:tr h="13715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Diárias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-   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481441"/>
                  </a:ext>
                </a:extLst>
              </a:tr>
              <a:tr h="13715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Passagens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-   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456236"/>
                  </a:ext>
                </a:extLst>
              </a:tr>
              <a:tr h="13715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 de consumo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-   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9257222"/>
                  </a:ext>
                </a:extLst>
              </a:tr>
              <a:tr h="13715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 permanente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-   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37052"/>
                  </a:ext>
                </a:extLst>
              </a:tr>
              <a:tr h="9143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Despesas com imóveis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2.113.198,15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3054712"/>
                  </a:ext>
                </a:extLst>
              </a:tr>
              <a:tr h="13715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Contratação de pessoal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-   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03666"/>
                  </a:ext>
                </a:extLst>
              </a:tr>
              <a:tr h="13715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Serviços de informática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-   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801819"/>
                  </a:ext>
                </a:extLst>
              </a:tr>
              <a:tr h="13715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Serviços de comunicação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-   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1050888"/>
                  </a:ext>
                </a:extLst>
              </a:tr>
              <a:tr h="27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Realização de eventos e ações de capacitação e treinamento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-   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2572685"/>
                  </a:ext>
                </a:extLst>
              </a:tr>
              <a:tr h="3200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Despesas com Conselho, comitês e outros organismos colegiados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-   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14045"/>
                  </a:ext>
                </a:extLst>
              </a:tr>
              <a:tr h="22859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Planos de bacia e estudos em recursos hídricos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-   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656315"/>
                  </a:ext>
                </a:extLst>
              </a:tr>
              <a:tr h="27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Despesas com a rede hidrometeorológica e sala de situação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181.935,00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649379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Monitoramento da qualidade da água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-   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1976004"/>
                  </a:ext>
                </a:extLst>
              </a:tr>
              <a:tr h="13715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Segurança de barragens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-   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790482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Fiscalização de uso de recursos hídricos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-   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643476"/>
                  </a:ext>
                </a:extLst>
              </a:tr>
              <a:tr h="9143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Outras despesas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1.732,05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321253"/>
                  </a:ext>
                </a:extLst>
              </a:tr>
              <a:tr h="6454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DAS DESPESAS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2.296.865,20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318293"/>
                  </a:ext>
                </a:extLst>
              </a:tr>
              <a:tr h="1021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3367352"/>
                  </a:ext>
                </a:extLst>
              </a:tr>
              <a:tr h="13715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dos recursos do ano anterior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3.038.337,35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2665817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Parcela Progestão recebida no ano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1.115.321,90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379240"/>
                  </a:ext>
                </a:extLst>
              </a:tr>
              <a:tr h="13715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Rendimentos ao final do ano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165.248,55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4090458"/>
                  </a:ext>
                </a:extLst>
              </a:tr>
              <a:tr h="13715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Devoluções e/ou restituições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14.313,04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330241"/>
                  </a:ext>
                </a:extLst>
              </a:tr>
              <a:tr h="6454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DAS RECEITAS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4.333.220,84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954084"/>
                  </a:ext>
                </a:extLst>
              </a:tr>
              <a:tr h="1021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069849"/>
                  </a:ext>
                </a:extLst>
              </a:tr>
              <a:tr h="8874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EM CONTA CORRENTE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2.036.355,64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403400"/>
                  </a:ext>
                </a:extLst>
              </a:tr>
              <a:tr h="1021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138153"/>
                  </a:ext>
                </a:extLst>
              </a:tr>
              <a:tr h="13715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PERCENTUAL ANUAL DE DESEMBOLSO EM RELAÇÃO AO ACUMULADO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53,01%</a:t>
                      </a:r>
                    </a:p>
                  </a:txBody>
                  <a:tcPr marL="2689" marR="2689" marT="2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555746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7025C529-C8EF-898D-ED60-3CE5AEE07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930309"/>
              </p:ext>
            </p:extLst>
          </p:nvPr>
        </p:nvGraphicFramePr>
        <p:xfrm>
          <a:off x="6347012" y="607789"/>
          <a:ext cx="5271246" cy="5772384"/>
        </p:xfrm>
        <a:graphic>
          <a:graphicData uri="http://schemas.openxmlformats.org/drawingml/2006/table">
            <a:tbl>
              <a:tblPr/>
              <a:tblGrid>
                <a:gridCol w="1757082">
                  <a:extLst>
                    <a:ext uri="{9D8B030D-6E8A-4147-A177-3AD203B41FA5}">
                      <a16:colId xmlns:a16="http://schemas.microsoft.com/office/drawing/2014/main" val="3265373527"/>
                    </a:ext>
                  </a:extLst>
                </a:gridCol>
                <a:gridCol w="1757082">
                  <a:extLst>
                    <a:ext uri="{9D8B030D-6E8A-4147-A177-3AD203B41FA5}">
                      <a16:colId xmlns:a16="http://schemas.microsoft.com/office/drawing/2014/main" val="1375870713"/>
                    </a:ext>
                  </a:extLst>
                </a:gridCol>
                <a:gridCol w="1757082">
                  <a:extLst>
                    <a:ext uri="{9D8B030D-6E8A-4147-A177-3AD203B41FA5}">
                      <a16:colId xmlns:a16="http://schemas.microsoft.com/office/drawing/2014/main" val="3150181020"/>
                    </a:ext>
                  </a:extLst>
                </a:gridCol>
              </a:tblGrid>
              <a:tr h="231573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TABELA RESUMO AUXILIAR DA APLICAÇÃO DOS RECURSOS FINANCEIROS DO PROGESTÃO 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99960"/>
                  </a:ext>
                </a:extLst>
              </a:tr>
              <a:tr h="127532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Nº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DESPESA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848245"/>
                  </a:ext>
                </a:extLst>
              </a:tr>
              <a:tr h="8054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Diárias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  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39075"/>
                  </a:ext>
                </a:extLst>
              </a:tr>
              <a:tr h="17116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Passagens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  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168567"/>
                  </a:ext>
                </a:extLst>
              </a:tr>
              <a:tr h="17116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 de consumo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  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868470"/>
                  </a:ext>
                </a:extLst>
              </a:tr>
              <a:tr h="17116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 permanente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  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168015"/>
                  </a:ext>
                </a:extLst>
              </a:tr>
              <a:tr h="17116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Despesas com imóveis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2.113.198,15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351416"/>
                  </a:ext>
                </a:extLst>
              </a:tr>
              <a:tr h="1208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Contratação de pessoal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  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23745"/>
                  </a:ext>
                </a:extLst>
              </a:tr>
              <a:tr h="17116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Serviços de informática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  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953995"/>
                  </a:ext>
                </a:extLst>
              </a:tr>
              <a:tr h="17787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Serviços de comunicação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  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5239384"/>
                  </a:ext>
                </a:extLst>
              </a:tr>
              <a:tr h="34903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Realização de eventos e ações de capacitação e treinamento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  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7754155"/>
                  </a:ext>
                </a:extLst>
              </a:tr>
              <a:tr h="40609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Despesas com Conselho, comitês e outros organismos colegiados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  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5617772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Planos de bacia e estudos em recursos hídricos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  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7354872"/>
                  </a:ext>
                </a:extLst>
              </a:tr>
              <a:tr h="34903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Despesas com a rede hidrometeorológica e sala de situação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181.935,00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5597838"/>
                  </a:ext>
                </a:extLst>
              </a:tr>
              <a:tr h="342324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Monitoramento da qualidade da água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  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981262"/>
                  </a:ext>
                </a:extLst>
              </a:tr>
              <a:tr h="22821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Segurança de barragens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  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064925"/>
                  </a:ext>
                </a:extLst>
              </a:tr>
              <a:tr h="23492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Fiscalização de uso de recursos hídricos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  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794385"/>
                  </a:ext>
                </a:extLst>
              </a:tr>
              <a:tr h="22821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Outras despesas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1.732,05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270024"/>
                  </a:ext>
                </a:extLst>
              </a:tr>
              <a:tr h="12082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DAS DESPESAS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2.296.865,20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287870"/>
                  </a:ext>
                </a:extLst>
              </a:tr>
              <a:tr h="8054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208538"/>
                  </a:ext>
                </a:extLst>
              </a:tr>
              <a:tr h="130889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dos recursos do PROGESTÃO II - 2023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3.038.337,35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3243"/>
                  </a:ext>
                </a:extLst>
              </a:tr>
              <a:tr h="177875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Devoluções e/ou restituições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14.313,04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2319846"/>
                  </a:ext>
                </a:extLst>
              </a:tr>
              <a:tr h="228217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Rendimentos ao final do exercício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165.248,55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0554933"/>
                  </a:ext>
                </a:extLst>
              </a:tr>
              <a:tr h="171163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Somatória/Saldo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3.217.898,94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8929086"/>
                  </a:ext>
                </a:extLst>
              </a:tr>
              <a:tr h="177875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Despesas no exercício de 2024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2.296.865,20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3231"/>
                  </a:ext>
                </a:extLst>
              </a:tr>
              <a:tr h="114108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dos recursos do PROGESTÃO II - 2024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921.033,74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716553"/>
                  </a:ext>
                </a:extLst>
              </a:tr>
              <a:tr h="127532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862335"/>
                  </a:ext>
                </a:extLst>
              </a:tr>
              <a:tr h="171163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Parcela Progestão III (Depositado em Dezembro 2024)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1.115.321,90</a:t>
                      </a:r>
                    </a:p>
                  </a:txBody>
                  <a:tcPr marL="2593" marR="2593" marT="2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481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46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51;p120">
            <a:extLst>
              <a:ext uri="{FF2B5EF4-FFF2-40B4-BE49-F238E27FC236}">
                <a16:creationId xmlns:a16="http://schemas.microsoft.com/office/drawing/2014/main" id="{00FD97AA-AE1E-4AF8-80DC-37F92244BC52}"/>
              </a:ext>
            </a:extLst>
          </p:cNvPr>
          <p:cNvSpPr txBox="1"/>
          <p:nvPr/>
        </p:nvSpPr>
        <p:spPr>
          <a:xfrm>
            <a:off x="6766560" y="2231762"/>
            <a:ext cx="5139689" cy="1389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OBRIGADA!</a:t>
            </a:r>
            <a:endParaRPr sz="2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pt-BR" sz="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Diretoria de Saneamento Ambiental e Recursos Hídricos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GERÊNCIA DE GESTÃO DE BACIAS HIDROGRÁFICAS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53;p120">
            <a:extLst>
              <a:ext uri="{FF2B5EF4-FFF2-40B4-BE49-F238E27FC236}">
                <a16:creationId xmlns:a16="http://schemas.microsoft.com/office/drawing/2014/main" id="{5429FF80-304C-46F8-B368-E3F1CF03C678}"/>
              </a:ext>
            </a:extLst>
          </p:cNvPr>
          <p:cNvSpPr txBox="1"/>
          <p:nvPr/>
        </p:nvSpPr>
        <p:spPr>
          <a:xfrm>
            <a:off x="7498080" y="800549"/>
            <a:ext cx="4693920" cy="80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65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Comitês de Bacias Hidrográficas</a:t>
            </a:r>
            <a:endParaRPr sz="165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+55 (41) 3213 - 4752</a:t>
            </a:r>
            <a:endParaRPr sz="1400" b="0" i="0" u="none" strike="noStrike" cap="none" dirty="0">
              <a:solidFill>
                <a:schemeClr val="bg1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2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Rua Santo Antônio, 239 – Rebouças, Curitiba/PR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D00174A-614C-4CBF-B69E-4CCFEB7C3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24" y="1362020"/>
            <a:ext cx="4484632" cy="1958317"/>
          </a:xfrm>
          <a:prstGeom prst="rect">
            <a:avLst/>
          </a:prstGeom>
        </p:spPr>
      </p:pic>
      <p:sp>
        <p:nvSpPr>
          <p:cNvPr id="8" name="Google Shape;548;p120">
            <a:extLst>
              <a:ext uri="{FF2B5EF4-FFF2-40B4-BE49-F238E27FC236}">
                <a16:creationId xmlns:a16="http://schemas.microsoft.com/office/drawing/2014/main" id="{886580AB-7CAA-4B7F-9D7C-2DF28568D71A}"/>
              </a:ext>
            </a:extLst>
          </p:cNvPr>
          <p:cNvSpPr/>
          <p:nvPr/>
        </p:nvSpPr>
        <p:spPr>
          <a:xfrm rot="10800000">
            <a:off x="4114800" y="0"/>
            <a:ext cx="8077200" cy="6858000"/>
          </a:xfrm>
          <a:custGeom>
            <a:avLst/>
            <a:gdLst/>
            <a:ahLst/>
            <a:cxnLst/>
            <a:rect l="l" t="t" r="r" b="b"/>
            <a:pathLst>
              <a:path w="8077200" h="6870700" extrusionOk="0">
                <a:moveTo>
                  <a:pt x="0" y="0"/>
                </a:moveTo>
                <a:lnTo>
                  <a:pt x="8077200" y="0"/>
                </a:lnTo>
                <a:lnTo>
                  <a:pt x="4114800" y="6870700"/>
                </a:lnTo>
                <a:lnTo>
                  <a:pt x="0" y="6870700"/>
                </a:lnTo>
                <a:cubicBezTo>
                  <a:pt x="4233" y="4593167"/>
                  <a:pt x="8467" y="2315633"/>
                  <a:pt x="0" y="0"/>
                </a:cubicBezTo>
                <a:close/>
              </a:path>
            </a:pathLst>
          </a:custGeom>
          <a:solidFill>
            <a:srgbClr val="1567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pt-BR" sz="1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551;p120">
            <a:extLst>
              <a:ext uri="{FF2B5EF4-FFF2-40B4-BE49-F238E27FC236}">
                <a16:creationId xmlns:a16="http://schemas.microsoft.com/office/drawing/2014/main" id="{5E002EF4-A58F-41D3-87B2-3C864D851424}"/>
              </a:ext>
            </a:extLst>
          </p:cNvPr>
          <p:cNvSpPr txBox="1"/>
          <p:nvPr/>
        </p:nvSpPr>
        <p:spPr>
          <a:xfrm>
            <a:off x="6361609" y="2384162"/>
            <a:ext cx="5139689" cy="527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OBRIGADA!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550;p120">
            <a:extLst>
              <a:ext uri="{FF2B5EF4-FFF2-40B4-BE49-F238E27FC236}">
                <a16:creationId xmlns:a16="http://schemas.microsoft.com/office/drawing/2014/main" id="{EDDED5B1-39D6-4130-BA7C-4BB57B4CCACC}"/>
              </a:ext>
            </a:extLst>
          </p:cNvPr>
          <p:cNvSpPr txBox="1"/>
          <p:nvPr/>
        </p:nvSpPr>
        <p:spPr>
          <a:xfrm>
            <a:off x="6304139" y="4141554"/>
            <a:ext cx="5338493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Simone Sanches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Agente Profissional / Eng. Química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IAT/DISAR/GEBH/DPM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B87DB4C-0222-4BAD-9785-0523E6C516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" t="26628" r="4530" b="27141"/>
          <a:stretch/>
        </p:blipFill>
        <p:spPr>
          <a:xfrm>
            <a:off x="670683" y="3537663"/>
            <a:ext cx="4246970" cy="1207782"/>
          </a:xfrm>
          <a:prstGeom prst="rect">
            <a:avLst/>
          </a:prstGeom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0DEE0DE-546C-4031-279F-AE1616D43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7FE7-E7EA-4614-A960-A212F0107852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466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4302ED8-10D7-441D-B420-66535E35C3CE}"/>
              </a:ext>
            </a:extLst>
          </p:cNvPr>
          <p:cNvSpPr txBox="1"/>
          <p:nvPr/>
        </p:nvSpPr>
        <p:spPr>
          <a:xfrm>
            <a:off x="0" y="25192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O  que é o </a:t>
            </a:r>
            <a:r>
              <a:rPr lang="pt-BR" sz="3200" b="1" dirty="0" err="1"/>
              <a:t>Progestão</a:t>
            </a:r>
            <a:r>
              <a:rPr lang="pt-BR" sz="3200" b="1" dirty="0"/>
              <a:t>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C4F8C88-6731-45AF-B139-49D4457CF588}"/>
              </a:ext>
            </a:extLst>
          </p:cNvPr>
          <p:cNvSpPr txBox="1"/>
          <p:nvPr/>
        </p:nvSpPr>
        <p:spPr>
          <a:xfrm>
            <a:off x="703751" y="1527105"/>
            <a:ext cx="5570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600" dirty="0"/>
              <a:t>Base Legal: </a:t>
            </a:r>
            <a:r>
              <a:rPr lang="pt-BR" sz="1600" b="1" dirty="0"/>
              <a:t>Lei Federal nº 9.433/d1997 e Lei Federal nº 9.984/2000</a:t>
            </a:r>
            <a:r>
              <a:rPr lang="pt-BR" sz="1600" dirty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600" dirty="0"/>
              <a:t>Trata-se de um programa de incentivo financeiro, de adesão voluntária das Unidades da Federação e do Distrito Federal, baseado no princípio de doação por resultado, proporcional ao alcance de metas pactuadas previamente por contrato;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600" dirty="0"/>
              <a:t>Foi desenvolvido e lançado pela Agência Nacional de Águas e de Saneamento Básico em 2013 (Resolução ANA nº 379/2013);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Os recursos transferidos pelo Programa devem ser aplicados exclusivamente na gestão dos recursos hídricos;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/>
              <a:t>O repasse é mediante o cumprimento das Metas de Cooperação Federativa </a:t>
            </a:r>
            <a:r>
              <a:rPr lang="pt-BR" sz="1600" dirty="0"/>
              <a:t>e das </a:t>
            </a:r>
            <a:r>
              <a:rPr lang="pt-BR" sz="1600" b="1" dirty="0"/>
              <a:t>Metas de Gerenciamento Estadual dos Recursos Hídricos</a:t>
            </a:r>
            <a:r>
              <a:rPr lang="pt-BR" sz="1600" dirty="0"/>
              <a:t>;</a:t>
            </a:r>
          </a:p>
        </p:txBody>
      </p:sp>
      <p:pic>
        <p:nvPicPr>
          <p:cNvPr id="3" name="image1.png">
            <a:extLst>
              <a:ext uri="{FF2B5EF4-FFF2-40B4-BE49-F238E27FC236}">
                <a16:creationId xmlns:a16="http://schemas.microsoft.com/office/drawing/2014/main" id="{59AB3A52-DDB7-44F2-AE5C-1191C6BE7496}"/>
              </a:ext>
            </a:extLst>
          </p:cNvPr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7542446" y="1527105"/>
            <a:ext cx="2929903" cy="1818008"/>
          </a:xfrm>
          <a:prstGeom prst="rect">
            <a:avLst/>
          </a:prstGeom>
          <a:noFill/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0B5B045D-A739-4E74-028C-E5E5374F2974}"/>
              </a:ext>
            </a:extLst>
          </p:cNvPr>
          <p:cNvGrpSpPr/>
          <p:nvPr/>
        </p:nvGrpSpPr>
        <p:grpSpPr>
          <a:xfrm>
            <a:off x="6936628" y="3974553"/>
            <a:ext cx="4315717" cy="1320767"/>
            <a:chOff x="1051562" y="3508928"/>
            <a:chExt cx="9274632" cy="1990528"/>
          </a:xfrm>
        </p:grpSpPr>
        <p:sp>
          <p:nvSpPr>
            <p:cNvPr id="6" name="Seta: Pentágono 5">
              <a:extLst>
                <a:ext uri="{FF2B5EF4-FFF2-40B4-BE49-F238E27FC236}">
                  <a16:creationId xmlns:a16="http://schemas.microsoft.com/office/drawing/2014/main" id="{EEBFD02A-95AC-674C-3FFF-072CB0BE856F}"/>
                </a:ext>
              </a:extLst>
            </p:cNvPr>
            <p:cNvSpPr/>
            <p:nvPr/>
          </p:nvSpPr>
          <p:spPr>
            <a:xfrm>
              <a:off x="1053739" y="3513182"/>
              <a:ext cx="3091543" cy="1973218"/>
            </a:xfrm>
            <a:prstGeom prst="homePlat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Seta: Pentágono 6">
              <a:extLst>
                <a:ext uri="{FF2B5EF4-FFF2-40B4-BE49-F238E27FC236}">
                  <a16:creationId xmlns:a16="http://schemas.microsoft.com/office/drawing/2014/main" id="{100DBAAB-B949-6575-1173-03D02F277947}"/>
                </a:ext>
              </a:extLst>
            </p:cNvPr>
            <p:cNvSpPr/>
            <p:nvPr/>
          </p:nvSpPr>
          <p:spPr>
            <a:xfrm>
              <a:off x="4140931" y="3526238"/>
              <a:ext cx="3091543" cy="1973218"/>
            </a:xfrm>
            <a:prstGeom prst="homePlat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Seta: Pentágono 7">
              <a:extLst>
                <a:ext uri="{FF2B5EF4-FFF2-40B4-BE49-F238E27FC236}">
                  <a16:creationId xmlns:a16="http://schemas.microsoft.com/office/drawing/2014/main" id="{B8944387-78A7-38D7-A68C-5C3E06796F11}"/>
                </a:ext>
              </a:extLst>
            </p:cNvPr>
            <p:cNvSpPr/>
            <p:nvPr/>
          </p:nvSpPr>
          <p:spPr>
            <a:xfrm>
              <a:off x="7234651" y="3508928"/>
              <a:ext cx="3091543" cy="1973218"/>
            </a:xfrm>
            <a:prstGeom prst="homePlat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030D5B6E-1B51-0470-81AA-22A0A57D8BCE}"/>
                </a:ext>
              </a:extLst>
            </p:cNvPr>
            <p:cNvSpPr txBox="1"/>
            <p:nvPr/>
          </p:nvSpPr>
          <p:spPr>
            <a:xfrm>
              <a:off x="1051562" y="3952648"/>
              <a:ext cx="2289669" cy="97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/>
                <a:t>1º Ciclo</a:t>
              </a:r>
            </a:p>
            <a:p>
              <a:pPr algn="ctr"/>
              <a:r>
                <a:rPr lang="pt-BR" sz="1200" b="1" dirty="0"/>
                <a:t>PROGESTÃO </a:t>
              </a:r>
              <a:r>
                <a:rPr lang="pt-BR" sz="1200" dirty="0"/>
                <a:t>I</a:t>
              </a:r>
            </a:p>
            <a:p>
              <a:pPr algn="ctr"/>
              <a:r>
                <a:rPr lang="pt-BR" sz="1200" dirty="0"/>
                <a:t>(2013-2017)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E8CAA72C-4E1D-737C-A4DC-6474FB63D59E}"/>
                </a:ext>
              </a:extLst>
            </p:cNvPr>
            <p:cNvSpPr txBox="1"/>
            <p:nvPr/>
          </p:nvSpPr>
          <p:spPr>
            <a:xfrm>
              <a:off x="4129818" y="3996075"/>
              <a:ext cx="2480587" cy="97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/>
                <a:t>2º Ciclo</a:t>
              </a:r>
            </a:p>
            <a:p>
              <a:pPr algn="ctr"/>
              <a:r>
                <a:rPr lang="pt-BR" sz="1200" b="1" dirty="0"/>
                <a:t>PROGESTÃO I</a:t>
              </a:r>
              <a:r>
                <a:rPr lang="pt-BR" sz="1200" dirty="0"/>
                <a:t>I</a:t>
              </a:r>
            </a:p>
            <a:p>
              <a:pPr algn="ctr"/>
              <a:r>
                <a:rPr lang="pt-BR" sz="1200" dirty="0"/>
                <a:t>(2018-2022)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1C18902D-56BA-5DD9-E57B-7375F3E19256}"/>
                </a:ext>
              </a:extLst>
            </p:cNvPr>
            <p:cNvSpPr txBox="1"/>
            <p:nvPr/>
          </p:nvSpPr>
          <p:spPr>
            <a:xfrm>
              <a:off x="7217009" y="4046199"/>
              <a:ext cx="2469473" cy="97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/>
                <a:t>3º Ciclo</a:t>
              </a:r>
            </a:p>
            <a:p>
              <a:pPr algn="ctr"/>
              <a:r>
                <a:rPr lang="pt-BR" sz="1200" b="1" dirty="0"/>
                <a:t>PROGESTÃO II</a:t>
              </a:r>
              <a:r>
                <a:rPr lang="pt-BR" sz="1200" dirty="0"/>
                <a:t>I</a:t>
              </a:r>
            </a:p>
            <a:p>
              <a:pPr algn="ctr"/>
              <a:r>
                <a:rPr lang="pt-BR" sz="1200" dirty="0"/>
                <a:t>(2023-2027)</a:t>
              </a:r>
            </a:p>
          </p:txBody>
        </p:sp>
      </p:grpSp>
      <p:pic>
        <p:nvPicPr>
          <p:cNvPr id="12" name="Imagem 8">
            <a:extLst>
              <a:ext uri="{FF2B5EF4-FFF2-40B4-BE49-F238E27FC236}">
                <a16:creationId xmlns:a16="http://schemas.microsoft.com/office/drawing/2014/main" id="{05A5C74B-D8EA-AA3C-B475-5B8D32632F7B}"/>
              </a:ext>
            </a:extLst>
          </p:cNvPr>
          <p:cNvPicPr/>
          <p:nvPr/>
        </p:nvPicPr>
        <p:blipFill>
          <a:blip r:embed="rId3"/>
          <a:srcRect l="4049" t="26627" r="4529" b="27147"/>
          <a:stretch/>
        </p:blipFill>
        <p:spPr>
          <a:xfrm>
            <a:off x="0" y="6282000"/>
            <a:ext cx="1656000" cy="576000"/>
          </a:xfrm>
          <a:prstGeom prst="rect">
            <a:avLst/>
          </a:prstGeom>
          <a:ln>
            <a:noFill/>
          </a:ln>
        </p:spPr>
      </p:pic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5ECF7F6D-FF68-6DC7-F758-5322F820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7FE7-E7EA-4614-A960-A212F010785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70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69C049A-FCA1-4C64-B93E-CDA201F21CE2}"/>
              </a:ext>
            </a:extLst>
          </p:cNvPr>
          <p:cNvSpPr txBox="1"/>
          <p:nvPr/>
        </p:nvSpPr>
        <p:spPr>
          <a:xfrm>
            <a:off x="0" y="25192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/>
              <a:t>Progestão</a:t>
            </a:r>
            <a:r>
              <a:rPr lang="pt-BR" sz="3200" b="1" dirty="0"/>
              <a:t> III (2023-2027)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7E5CC10-7228-4B3B-A86C-6012BDF01F14}"/>
              </a:ext>
            </a:extLst>
          </p:cNvPr>
          <p:cNvSpPr txBox="1"/>
          <p:nvPr/>
        </p:nvSpPr>
        <p:spPr>
          <a:xfrm>
            <a:off x="714783" y="1534609"/>
            <a:ext cx="55703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600" dirty="0"/>
              <a:t>Base Legal: Resolução ANA nº 135/2022, alterada pela </a:t>
            </a:r>
            <a:r>
              <a:rPr lang="pt-BR" sz="1600" b="1" dirty="0"/>
              <a:t>Resolução ANA nº 160/2023</a:t>
            </a:r>
            <a:r>
              <a:rPr lang="pt-BR" sz="1600" dirty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Os valores anuais do contrato firmado no </a:t>
            </a:r>
            <a:r>
              <a:rPr lang="pt-BR" sz="1600" dirty="0" err="1"/>
              <a:t>Progestão</a:t>
            </a:r>
            <a:r>
              <a:rPr lang="pt-BR" sz="1600" dirty="0"/>
              <a:t> III, com vigência de cinco anos, podem ser de </a:t>
            </a:r>
            <a:r>
              <a:rPr lang="pt-BR" sz="1600" b="1" dirty="0"/>
              <a:t>até 1,4 milhão de reais por ano</a:t>
            </a:r>
            <a:r>
              <a:rPr lang="pt-BR" sz="1600" dirty="0"/>
              <a:t>, distribuídos em </a:t>
            </a:r>
            <a:r>
              <a:rPr lang="pt-BR" sz="1600" b="1" dirty="0"/>
              <a:t>50% </a:t>
            </a:r>
            <a:r>
              <a:rPr lang="pt-BR" sz="1600" dirty="0"/>
              <a:t>no cumprimento das </a:t>
            </a:r>
            <a:r>
              <a:rPr lang="pt-BR" sz="1600" b="1" dirty="0"/>
              <a:t>metas de cooperação federativa </a:t>
            </a:r>
            <a:r>
              <a:rPr lang="pt-BR" sz="1600" dirty="0"/>
              <a:t>e de outros 50%, no alcance das </a:t>
            </a:r>
            <a:r>
              <a:rPr lang="pt-BR" sz="1600" b="1" dirty="0"/>
              <a:t>metas de gerenciamento estadual</a:t>
            </a:r>
            <a:r>
              <a:rPr lang="pt-BR" sz="1600" dirty="0"/>
              <a:t>, totalizando </a:t>
            </a:r>
            <a:r>
              <a:rPr lang="pt-BR" sz="1600" b="1" dirty="0"/>
              <a:t>até 7 milhões de reais </a:t>
            </a:r>
            <a:r>
              <a:rPr lang="pt-BR" sz="1600" dirty="0"/>
              <a:t>em todo o ciclo;, podendo haver redução de até 15% pela aplicação do fator de redução;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O </a:t>
            </a:r>
            <a:r>
              <a:rPr lang="pt-BR" sz="1600" dirty="0" err="1"/>
              <a:t>Progestão</a:t>
            </a:r>
            <a:r>
              <a:rPr lang="pt-BR" sz="1600" dirty="0"/>
              <a:t> III está em desenvolvimento em todos os  Estados e no Distrito Federal;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Mais informações sobre o </a:t>
            </a:r>
            <a:r>
              <a:rPr lang="pt-BR" sz="1600" dirty="0" err="1"/>
              <a:t>Progestão</a:t>
            </a:r>
            <a:r>
              <a:rPr lang="pt-BR" sz="1600" dirty="0"/>
              <a:t>  em: &lt;https://progestao.ana.gov.br/&gt;;</a:t>
            </a:r>
          </a:p>
        </p:txBody>
      </p:sp>
      <p:pic>
        <p:nvPicPr>
          <p:cNvPr id="7" name="Picture 2" descr="https://progestao.ana.gov.br/imagens/gestaohidrica.png">
            <a:extLst>
              <a:ext uri="{FF2B5EF4-FFF2-40B4-BE49-F238E27FC236}">
                <a16:creationId xmlns:a16="http://schemas.microsoft.com/office/drawing/2014/main" id="{27272AF4-C100-42FB-AE56-9674DC2D8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93" y="2274838"/>
            <a:ext cx="46767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0C387CF-94C0-E9F1-C329-82BE862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7FE7-E7EA-4614-A960-A212F0107852}" type="slidenum">
              <a:rPr lang="pt-BR" smtClean="0"/>
              <a:t>3</a:t>
            </a:fld>
            <a:endParaRPr lang="pt-BR"/>
          </a:p>
        </p:txBody>
      </p:sp>
      <p:pic>
        <p:nvPicPr>
          <p:cNvPr id="8" name="Imagem 8">
            <a:extLst>
              <a:ext uri="{FF2B5EF4-FFF2-40B4-BE49-F238E27FC236}">
                <a16:creationId xmlns:a16="http://schemas.microsoft.com/office/drawing/2014/main" id="{49AE50F1-7D66-E5A1-8E79-DA4CEF8A018F}"/>
              </a:ext>
            </a:extLst>
          </p:cNvPr>
          <p:cNvPicPr/>
          <p:nvPr/>
        </p:nvPicPr>
        <p:blipFill>
          <a:blip r:embed="rId3"/>
          <a:srcRect l="4049" t="26627" r="4529" b="27147"/>
          <a:stretch/>
        </p:blipFill>
        <p:spPr>
          <a:xfrm>
            <a:off x="0" y="6282000"/>
            <a:ext cx="1656000" cy="576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783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CAFA6C74-C1D2-49A3-B748-2507CF194134}"/>
              </a:ext>
            </a:extLst>
          </p:cNvPr>
          <p:cNvSpPr txBox="1"/>
          <p:nvPr/>
        </p:nvSpPr>
        <p:spPr>
          <a:xfrm>
            <a:off x="0" y="25192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Metas do </a:t>
            </a:r>
            <a:r>
              <a:rPr lang="pt-BR" sz="3200" b="1" dirty="0" err="1"/>
              <a:t>Progestão</a:t>
            </a:r>
            <a:r>
              <a:rPr lang="pt-BR" sz="3200" b="1" dirty="0"/>
              <a:t> III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1CB96F-D206-4DE2-B862-DC8D7A389591}"/>
              </a:ext>
            </a:extLst>
          </p:cNvPr>
          <p:cNvSpPr txBox="1"/>
          <p:nvPr/>
        </p:nvSpPr>
        <p:spPr>
          <a:xfrm>
            <a:off x="1476583" y="1323964"/>
            <a:ext cx="3693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/>
              <a:t>Quadro 1 –</a:t>
            </a:r>
            <a:r>
              <a:rPr lang="pt-BR" sz="1400" dirty="0"/>
              <a:t> Metas de cooperação federativa.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DC6458AD-1D10-4D4F-859E-07CEAFA44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433680"/>
              </p:ext>
            </p:extLst>
          </p:nvPr>
        </p:nvGraphicFramePr>
        <p:xfrm>
          <a:off x="911009" y="1647343"/>
          <a:ext cx="4580984" cy="45764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8062">
                  <a:extLst>
                    <a:ext uri="{9D8B030D-6E8A-4147-A177-3AD203B41FA5}">
                      <a16:colId xmlns:a16="http://schemas.microsoft.com/office/drawing/2014/main" val="1934452332"/>
                    </a:ext>
                  </a:extLst>
                </a:gridCol>
                <a:gridCol w="1032922">
                  <a:extLst>
                    <a:ext uri="{9D8B030D-6E8A-4147-A177-3AD203B41FA5}">
                      <a16:colId xmlns:a16="http://schemas.microsoft.com/office/drawing/2014/main" val="572852230"/>
                    </a:ext>
                  </a:extLst>
                </a:gridCol>
              </a:tblGrid>
              <a:tr h="2211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Identificação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Peso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358673"/>
                  </a:ext>
                </a:extLst>
              </a:tr>
              <a:tr h="2137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Meta I.1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7%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274318"/>
                  </a:ext>
                </a:extLst>
              </a:tr>
              <a:tr h="5381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Integração das bases cadastrais de águas superficiais e subterrâneas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016263"/>
                  </a:ext>
                </a:extLst>
              </a:tr>
              <a:tr h="2137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Meta I.2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7%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783205"/>
                  </a:ext>
                </a:extLst>
              </a:tr>
              <a:tr h="3612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Capacitação em Recursos Hídricos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217717"/>
                  </a:ext>
                </a:extLst>
              </a:tr>
              <a:tr h="2137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Meta I.3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8%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43489"/>
                  </a:ext>
                </a:extLst>
              </a:tr>
              <a:tr h="3612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Contribuição para difusão do conhecimento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38675"/>
                  </a:ext>
                </a:extLst>
              </a:tr>
              <a:tr h="2137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Meta I.4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7%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186984"/>
                  </a:ext>
                </a:extLst>
              </a:tr>
              <a:tr h="3612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Prevenção de Eventos Hidrológicos Críticos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772131"/>
                  </a:ext>
                </a:extLst>
              </a:tr>
              <a:tr h="2137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Meta I.5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7%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704397"/>
                  </a:ext>
                </a:extLst>
              </a:tr>
              <a:tr h="3832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Atuação para Segurança de Barragens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602694"/>
                  </a:ext>
                </a:extLst>
              </a:tr>
              <a:tr h="2211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Meta I.6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7%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618945"/>
                  </a:ext>
                </a:extLst>
              </a:tr>
              <a:tr h="1842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Monitoramento Hidrológico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19991"/>
                  </a:ext>
                </a:extLst>
              </a:tr>
              <a:tr h="2211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Meta I.7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7%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031172"/>
                  </a:ext>
                </a:extLst>
              </a:tr>
              <a:tr h="3612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Fiscalização de Uso de Recursos Hídricos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151646"/>
                  </a:ext>
                </a:extLst>
              </a:tr>
              <a:tr h="2285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671085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6B0F9622-6C2B-B1F3-29FE-4E6CFD0827E4}"/>
              </a:ext>
            </a:extLst>
          </p:cNvPr>
          <p:cNvSpPr txBox="1"/>
          <p:nvPr/>
        </p:nvSpPr>
        <p:spPr>
          <a:xfrm>
            <a:off x="6419799" y="1325434"/>
            <a:ext cx="5336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/>
              <a:t>Quadro 2 –</a:t>
            </a:r>
            <a:r>
              <a:rPr lang="pt-BR" sz="1400" dirty="0"/>
              <a:t> Metas de gerenciamento estadual dos recursos hídricos.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910345-8C33-F00B-6CF1-2A766E2D3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7FE7-E7EA-4614-A960-A212F0107852}" type="slidenum">
              <a:rPr lang="pt-BR" smtClean="0"/>
              <a:t>4</a:t>
            </a:fld>
            <a:endParaRPr lang="pt-BR" dirty="0"/>
          </a:p>
        </p:txBody>
      </p:sp>
      <p:pic>
        <p:nvPicPr>
          <p:cNvPr id="10" name="Imagem 8">
            <a:extLst>
              <a:ext uri="{FF2B5EF4-FFF2-40B4-BE49-F238E27FC236}">
                <a16:creationId xmlns:a16="http://schemas.microsoft.com/office/drawing/2014/main" id="{4701C01D-BD54-DDFE-4DC5-8D808F06E339}"/>
              </a:ext>
            </a:extLst>
          </p:cNvPr>
          <p:cNvPicPr/>
          <p:nvPr/>
        </p:nvPicPr>
        <p:blipFill>
          <a:blip r:embed="rId2"/>
          <a:srcRect l="4049" t="26627" r="4529" b="27147"/>
          <a:stretch/>
        </p:blipFill>
        <p:spPr>
          <a:xfrm>
            <a:off x="0" y="6282000"/>
            <a:ext cx="1656000" cy="576000"/>
          </a:xfrm>
          <a:prstGeom prst="rect">
            <a:avLst/>
          </a:prstGeom>
          <a:ln>
            <a:noFill/>
          </a:ln>
        </p:spPr>
      </p:pic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714AF87B-0FE0-5829-AB0E-55164D7810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13791"/>
              </p:ext>
            </p:extLst>
          </p:nvPr>
        </p:nvGraphicFramePr>
        <p:xfrm>
          <a:off x="6299413" y="1647343"/>
          <a:ext cx="4987165" cy="4576453"/>
        </p:xfrm>
        <a:graphic>
          <a:graphicData uri="http://schemas.openxmlformats.org/drawingml/2006/table">
            <a:tbl>
              <a:tblPr/>
              <a:tblGrid>
                <a:gridCol w="2064421">
                  <a:extLst>
                    <a:ext uri="{9D8B030D-6E8A-4147-A177-3AD203B41FA5}">
                      <a16:colId xmlns:a16="http://schemas.microsoft.com/office/drawing/2014/main" val="3902106838"/>
                    </a:ext>
                  </a:extLst>
                </a:gridCol>
                <a:gridCol w="1461372">
                  <a:extLst>
                    <a:ext uri="{9D8B030D-6E8A-4147-A177-3AD203B41FA5}">
                      <a16:colId xmlns:a16="http://schemas.microsoft.com/office/drawing/2014/main" val="2854047913"/>
                    </a:ext>
                  </a:extLst>
                </a:gridCol>
                <a:gridCol w="1461372">
                  <a:extLst>
                    <a:ext uri="{9D8B030D-6E8A-4147-A177-3AD203B41FA5}">
                      <a16:colId xmlns:a16="http://schemas.microsoft.com/office/drawing/2014/main" val="2242463555"/>
                    </a:ext>
                  </a:extLst>
                </a:gridCol>
              </a:tblGrid>
              <a:tr h="2582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Identificação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93917"/>
                  </a:ext>
                </a:extLst>
              </a:tr>
              <a:tr h="2582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1º Período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(2º-5º) Períodos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468285"/>
                  </a:ext>
                </a:extLst>
              </a:tr>
              <a:tr h="2582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II.1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354197"/>
                  </a:ext>
                </a:extLst>
              </a:tr>
              <a:tr h="10020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Definição das metas para fortalecimento do SEGREH de acordo com a TIPOLOGIA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445886"/>
                  </a:ext>
                </a:extLst>
              </a:tr>
              <a:tr h="2582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Metas II.2 a II.5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673624"/>
                  </a:ext>
                </a:extLst>
              </a:tr>
              <a:tr h="5061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Metas aprovadas pelo Conselho Estadual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385179"/>
                  </a:ext>
                </a:extLst>
              </a:tr>
              <a:tr h="2582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II.6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527743"/>
                  </a:ext>
                </a:extLst>
              </a:tr>
              <a:tr h="7541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Definição das metas de investimento de acordo com a TIPOLOGIA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042059"/>
                  </a:ext>
                </a:extLst>
              </a:tr>
              <a:tr h="2582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II.7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358713"/>
                  </a:ext>
                </a:extLst>
              </a:tr>
              <a:tr h="5061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Metas de investimentos das variáveis críticas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309657"/>
                  </a:ext>
                </a:extLst>
              </a:tr>
              <a:tr h="2582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48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91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BE8D18AA-7B9F-4EB9-A9C1-0AC01C17DFC5}"/>
              </a:ext>
            </a:extLst>
          </p:cNvPr>
          <p:cNvSpPr txBox="1"/>
          <p:nvPr/>
        </p:nvSpPr>
        <p:spPr>
          <a:xfrm>
            <a:off x="0" y="5905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Certificação das Metas de Cooperação Federativa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5730E58-EEB9-9410-8E15-02DFABF94E50}"/>
              </a:ext>
            </a:extLst>
          </p:cNvPr>
          <p:cNvSpPr txBox="1"/>
          <p:nvPr/>
        </p:nvSpPr>
        <p:spPr>
          <a:xfrm>
            <a:off x="5826437" y="2356773"/>
            <a:ext cx="55196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 metas de cooperação federativa são comuns a todas os estados e ao Distrito Federal;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ea typeface="Arial" panose="020B0604020202020204" pitchFamily="34" charset="0"/>
              </a:rPr>
              <a:t>Definidas pela ANA com base em normativos legais ou de compartilhamento de informações;</a:t>
            </a:r>
            <a:endParaRPr lang="pt-BR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pt-BR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provadas pela ANA através da avaliação do Relatório </a:t>
            </a:r>
            <a:r>
              <a:rPr lang="pt-BR" sz="1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Progestão</a:t>
            </a:r>
            <a:r>
              <a:rPr lang="pt-BR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pt-BR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encaminhado 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té 30 de março do ano subsequente </a:t>
            </a:r>
            <a:r>
              <a:rPr lang="pt-BR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pelas entidades estaduais;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649E6FE-663F-3BD6-D091-F7A39E069992}"/>
              </a:ext>
            </a:extLst>
          </p:cNvPr>
          <p:cNvSpPr txBox="1"/>
          <p:nvPr/>
        </p:nvSpPr>
        <p:spPr>
          <a:xfrm>
            <a:off x="1180382" y="561277"/>
            <a:ext cx="446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/>
              <a:t>Quadro 3 –</a:t>
            </a:r>
            <a:r>
              <a:rPr lang="pt-BR" sz="1400" dirty="0"/>
              <a:t> Critérios das metas de cooperação federativa.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D3069A-54E5-5848-D20D-00D5EBEBF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7FE7-E7EA-4614-A960-A212F0107852}" type="slidenum">
              <a:rPr lang="pt-BR" smtClean="0"/>
              <a:t>5</a:t>
            </a:fld>
            <a:endParaRPr lang="pt-BR"/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5C9CF291-98D2-5344-4D7A-F60A731C3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635838"/>
              </p:ext>
            </p:extLst>
          </p:nvPr>
        </p:nvGraphicFramePr>
        <p:xfrm>
          <a:off x="672610" y="869055"/>
          <a:ext cx="4909584" cy="5816197"/>
        </p:xfrm>
        <a:graphic>
          <a:graphicData uri="http://schemas.openxmlformats.org/drawingml/2006/table">
            <a:tbl>
              <a:tblPr/>
              <a:tblGrid>
                <a:gridCol w="1720722">
                  <a:extLst>
                    <a:ext uri="{9D8B030D-6E8A-4147-A177-3AD203B41FA5}">
                      <a16:colId xmlns:a16="http://schemas.microsoft.com/office/drawing/2014/main" val="1415281770"/>
                    </a:ext>
                  </a:extLst>
                </a:gridCol>
                <a:gridCol w="757750">
                  <a:extLst>
                    <a:ext uri="{9D8B030D-6E8A-4147-A177-3AD203B41FA5}">
                      <a16:colId xmlns:a16="http://schemas.microsoft.com/office/drawing/2014/main" val="3112048730"/>
                    </a:ext>
                  </a:extLst>
                </a:gridCol>
                <a:gridCol w="2431112">
                  <a:extLst>
                    <a:ext uri="{9D8B030D-6E8A-4147-A177-3AD203B41FA5}">
                      <a16:colId xmlns:a16="http://schemas.microsoft.com/office/drawing/2014/main" val="68054010"/>
                    </a:ext>
                  </a:extLst>
                </a:gridCol>
              </a:tblGrid>
              <a:tr h="16683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Identificação</a:t>
                      </a:r>
                    </a:p>
                  </a:txBody>
                  <a:tcPr marL="4086" marR="4086" marT="4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Peso</a:t>
                      </a:r>
                    </a:p>
                  </a:txBody>
                  <a:tcPr marL="4086" marR="4086" marT="4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Critérios (1º-5º Períodos)</a:t>
                      </a:r>
                    </a:p>
                  </a:txBody>
                  <a:tcPr marL="4086" marR="4086" marT="4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530207"/>
                  </a:ext>
                </a:extLst>
              </a:tr>
              <a:tr h="16683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I.1</a:t>
                      </a:r>
                    </a:p>
                  </a:txBody>
                  <a:tcPr marL="4086" marR="4086" marT="4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4086" marR="4086" marT="4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Disponibilização no CNARH e sites institucionais os dados consistidos de usos e usuários de recursos hídricos regularizados pelo estado.</a:t>
                      </a:r>
                    </a:p>
                  </a:txBody>
                  <a:tcPr marL="4086" marR="4086" marT="4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345845"/>
                  </a:ext>
                </a:extLst>
              </a:tr>
              <a:tr h="49257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Integração das bases cadastrais de águas superficiais e subterrâneas</a:t>
                      </a:r>
                    </a:p>
                  </a:txBody>
                  <a:tcPr marL="4086" marR="4086" marT="4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905121"/>
                  </a:ext>
                </a:extLst>
              </a:tr>
              <a:tr h="41085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I.2</a:t>
                      </a:r>
                    </a:p>
                  </a:txBody>
                  <a:tcPr marL="4086" marR="4086" marT="4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4086" marR="4086" marT="4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Planejar e avaliar ações de capacitação para o Sistema Estadual de Recursos Hídricos e implementar as atividades previstas nas programações anuais .</a:t>
                      </a:r>
                    </a:p>
                  </a:txBody>
                  <a:tcPr marL="4086" marR="4086" marT="4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471951"/>
                  </a:ext>
                </a:extLst>
              </a:tr>
              <a:tr h="329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Capacitação em Recursos Hídricos</a:t>
                      </a:r>
                    </a:p>
                  </a:txBody>
                  <a:tcPr marL="4086" marR="4086" marT="4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22201"/>
                  </a:ext>
                </a:extLst>
              </a:tr>
              <a:tr h="16683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I.3</a:t>
                      </a:r>
                    </a:p>
                  </a:txBody>
                  <a:tcPr marL="4086" marR="4086" marT="4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4086" marR="4086" marT="4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Dados disponibilizados para o Relatório "Conjuntura dos Recursos Hídricos no Brasil"</a:t>
                      </a:r>
                    </a:p>
                  </a:txBody>
                  <a:tcPr marL="4086" marR="4086" marT="4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523398"/>
                  </a:ext>
                </a:extLst>
              </a:tr>
              <a:tr h="32573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Contribuição para difusão do conhecimento</a:t>
                      </a:r>
                    </a:p>
                  </a:txBody>
                  <a:tcPr marL="4086" marR="4086" marT="4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937844"/>
                  </a:ext>
                </a:extLst>
              </a:tr>
              <a:tr h="16683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I.4</a:t>
                      </a:r>
                    </a:p>
                  </a:txBody>
                  <a:tcPr marL="4086" marR="4086" marT="4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4086" marR="4086" marT="4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Operação dos sistemas de prevenção a eventos hidrológicos críticos  e manutenção de local e estrutura apropriada para o funcionamento da sala de situação.</a:t>
                      </a:r>
                    </a:p>
                  </a:txBody>
                  <a:tcPr marL="4086" marR="4086" marT="4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732535"/>
                  </a:ext>
                </a:extLst>
              </a:tr>
              <a:tr h="65147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Prevenção de Eventos Hidrológicos Críticos</a:t>
                      </a:r>
                    </a:p>
                  </a:txBody>
                  <a:tcPr marL="4086" marR="4086" marT="4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254099"/>
                  </a:ext>
                </a:extLst>
              </a:tr>
              <a:tr h="16683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I.5</a:t>
                      </a:r>
                    </a:p>
                  </a:txBody>
                  <a:tcPr marL="4086" marR="4086" marT="4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4086" marR="4086" marT="4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Disponibilização de informações no SNISB, considerando a completude dos dados, regulamentação da PNSB, promoção de ações de educação e comunicação e ações de fiscalização.</a:t>
                      </a:r>
                    </a:p>
                  </a:txBody>
                  <a:tcPr marL="4086" marR="4086" marT="4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184734"/>
                  </a:ext>
                </a:extLst>
              </a:tr>
              <a:tr h="65147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Atuação para Segurança de Barragens</a:t>
                      </a:r>
                    </a:p>
                  </a:txBody>
                  <a:tcPr marL="4086" marR="4086" marT="4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163890"/>
                  </a:ext>
                </a:extLst>
              </a:tr>
              <a:tr h="16683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I.6</a:t>
                      </a:r>
                    </a:p>
                  </a:txBody>
                  <a:tcPr marL="4086" marR="4086" marT="4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4086" marR="4086" marT="4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Envio de dados hidrológicos no sistema Hidro, contemplando o inventário de estações das redes estaduais de monitoramento hidrológico e as suas respectivas séries históricas atualizadas.</a:t>
                      </a:r>
                    </a:p>
                  </a:txBody>
                  <a:tcPr marL="4086" marR="4086" marT="4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448003"/>
                  </a:ext>
                </a:extLst>
              </a:tr>
              <a:tr h="65147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Monitoramento Hidrológico</a:t>
                      </a:r>
                    </a:p>
                  </a:txBody>
                  <a:tcPr marL="4086" marR="4086" marT="4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101218"/>
                  </a:ext>
                </a:extLst>
              </a:tr>
              <a:tr h="16683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I.7</a:t>
                      </a:r>
                    </a:p>
                  </a:txBody>
                  <a:tcPr marL="4086" marR="4086" marT="4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4086" marR="4086" marT="4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Regulamentação ou readequação de normativos existentes, planejamento e execução de atividades de fiscalização e ações para implementação do monitoramento de uso dos recursos hídricos.</a:t>
                      </a:r>
                    </a:p>
                  </a:txBody>
                  <a:tcPr marL="4086" marR="4086" marT="4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467566"/>
                  </a:ext>
                </a:extLst>
              </a:tr>
              <a:tr h="81434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Fiscalização de Uso de Recursos Hídricos</a:t>
                      </a:r>
                    </a:p>
                  </a:txBody>
                  <a:tcPr marL="4086" marR="4086" marT="4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130433"/>
                  </a:ext>
                </a:extLst>
              </a:tr>
              <a:tr h="16683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086" marR="4086" marT="4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4086" marR="4086" marT="4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86" marR="4086" marT="4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557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38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F1EEB5B-7C60-4DBB-A47F-6BCCA7AD32C2}"/>
              </a:ext>
            </a:extLst>
          </p:cNvPr>
          <p:cNvSpPr txBox="1"/>
          <p:nvPr/>
        </p:nvSpPr>
        <p:spPr>
          <a:xfrm>
            <a:off x="0" y="25192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CERH no </a:t>
            </a:r>
            <a:r>
              <a:rPr lang="pt-BR" sz="3200" b="1" dirty="0" err="1"/>
              <a:t>Progestão</a:t>
            </a:r>
            <a:endParaRPr lang="pt-BR" sz="32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BBDF3C3-29A6-C0CA-E081-C2E473E1FFE5}"/>
              </a:ext>
            </a:extLst>
          </p:cNvPr>
          <p:cNvSpPr txBox="1"/>
          <p:nvPr/>
        </p:nvSpPr>
        <p:spPr>
          <a:xfrm>
            <a:off x="722347" y="1580932"/>
            <a:ext cx="557037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Pelo  </a:t>
            </a:r>
            <a:r>
              <a:rPr lang="pt-BR" sz="1600" b="1" dirty="0"/>
              <a:t>Contrato nº 0038/2023</a:t>
            </a:r>
            <a:r>
              <a:rPr lang="pt-BR" sz="1600" dirty="0"/>
              <a:t>, item 3.1.3:</a:t>
            </a:r>
          </a:p>
          <a:p>
            <a:pPr algn="just"/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3.1.3.1. </a:t>
            </a:r>
            <a:r>
              <a:rPr lang="pt-BR" sz="1600" b="1" dirty="0"/>
              <a:t>Aprovar o</a:t>
            </a:r>
            <a:r>
              <a:rPr lang="pt-BR" sz="1600" dirty="0"/>
              <a:t> Quadro de Metas do PROGESTÃO;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3.1.3.2. </a:t>
            </a:r>
            <a:r>
              <a:rPr lang="pt-BR" sz="1600" b="1" dirty="0"/>
              <a:t>Acompanhar o</a:t>
            </a:r>
            <a:r>
              <a:rPr lang="pt-BR" sz="1600" dirty="0"/>
              <a:t> cumprimento das obrigações das entidades estaduais;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342900" indent="-342900" algn="just">
              <a:buFont typeface="+mj-lt"/>
              <a:buAutoNum type="arabicPeriod"/>
            </a:pPr>
            <a:r>
              <a:rPr lang="pt-BR" sz="1600" dirty="0"/>
              <a:t>3.1.3.3. A</a:t>
            </a:r>
            <a:r>
              <a:rPr lang="pt-BR" sz="1600" b="1" dirty="0"/>
              <a:t>preciar</a:t>
            </a:r>
            <a:r>
              <a:rPr lang="pt-BR" sz="1600" dirty="0"/>
              <a:t>, anualmente, a execução do plano de aplicação dos recursos transferidos pelo PROGESTÃO;</a:t>
            </a:r>
          </a:p>
          <a:p>
            <a:pPr algn="just"/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3.1.3.4. </a:t>
            </a:r>
            <a:r>
              <a:rPr lang="pt-BR" sz="1600" b="1" dirty="0"/>
              <a:t>Atestar</a:t>
            </a:r>
            <a:r>
              <a:rPr lang="pt-BR" sz="1600" dirty="0"/>
              <a:t>, previamente à certificação final pela ANA, o cumprimento das metas contratuais do PROGESTÃO atinentes às metas de implementação dos instrumentos e das ferramentas de apoio ao gerenciamento de recursos hídricos em âmbito estadual e das metas de investimento no âmbito do sistema de gerenciamento de recursos hídricos estadual, para efeito de transferência dos recursos financeiros;</a:t>
            </a:r>
          </a:p>
        </p:txBody>
      </p:sp>
      <p:pic>
        <p:nvPicPr>
          <p:cNvPr id="5" name="Imagem 8">
            <a:extLst>
              <a:ext uri="{FF2B5EF4-FFF2-40B4-BE49-F238E27FC236}">
                <a16:creationId xmlns:a16="http://schemas.microsoft.com/office/drawing/2014/main" id="{DC3F62A4-B3E4-8A3A-6C83-C7C7E77BCE66}"/>
              </a:ext>
            </a:extLst>
          </p:cNvPr>
          <p:cNvPicPr/>
          <p:nvPr/>
        </p:nvPicPr>
        <p:blipFill>
          <a:blip r:embed="rId2"/>
          <a:srcRect l="4049" t="26627" r="4529" b="27147"/>
          <a:stretch/>
        </p:blipFill>
        <p:spPr>
          <a:xfrm>
            <a:off x="7936945" y="4881381"/>
            <a:ext cx="2575627" cy="852953"/>
          </a:xfrm>
          <a:prstGeom prst="rect">
            <a:avLst/>
          </a:prstGeom>
          <a:ln>
            <a:noFill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A410A2FC-0DBA-7ADC-446A-30250EDBD26C}"/>
              </a:ext>
            </a:extLst>
          </p:cNvPr>
          <p:cNvPicPr preferRelativeResize="0"/>
          <p:nvPr/>
        </p:nvPicPr>
        <p:blipFill>
          <a:blip r:embed="rId3" cstate="print"/>
          <a:stretch>
            <a:fillRect/>
          </a:stretch>
        </p:blipFill>
        <p:spPr>
          <a:xfrm>
            <a:off x="7872341" y="1611216"/>
            <a:ext cx="2575627" cy="1570603"/>
          </a:xfrm>
          <a:prstGeom prst="rect">
            <a:avLst/>
          </a:prstGeom>
          <a:noFill/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FBE8E02-4E2F-A7DB-EA29-C5E378F42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40" y="3392340"/>
            <a:ext cx="2575627" cy="1124707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F06DBF3-DA2A-0E06-B388-25AD85042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7FE7-E7EA-4614-A960-A212F010785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67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A4D8BB-3772-4874-B9C7-AC076ADF4833}"/>
              </a:ext>
            </a:extLst>
          </p:cNvPr>
          <p:cNvSpPr txBox="1"/>
          <p:nvPr/>
        </p:nvSpPr>
        <p:spPr>
          <a:xfrm>
            <a:off x="0" y="4200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Tipologias de Gestão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011FCDD-510B-790B-86D8-70C40E05CB51}"/>
              </a:ext>
            </a:extLst>
          </p:cNvPr>
          <p:cNvSpPr txBox="1"/>
          <p:nvPr/>
        </p:nvSpPr>
        <p:spPr>
          <a:xfrm>
            <a:off x="3959099" y="696615"/>
            <a:ext cx="5929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/>
              <a:t>Quadro 4 –</a:t>
            </a:r>
            <a:r>
              <a:rPr lang="pt-BR" sz="1400" dirty="0"/>
              <a:t> Referências para definição da tipologia de gestão.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94C71F6-C2FA-C7CD-A1A9-73E771D1A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7FE7-E7EA-4614-A960-A212F0107852}" type="slidenum">
              <a:rPr lang="pt-BR" smtClean="0"/>
              <a:t>7</a:t>
            </a:fld>
            <a:endParaRPr lang="pt-BR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7243816D-0837-3BE1-2CCC-9F514DB14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110149"/>
              </p:ext>
            </p:extLst>
          </p:nvPr>
        </p:nvGraphicFramePr>
        <p:xfrm>
          <a:off x="1380565" y="1021171"/>
          <a:ext cx="9708777" cy="5564337"/>
        </p:xfrm>
        <a:graphic>
          <a:graphicData uri="http://schemas.openxmlformats.org/drawingml/2006/table">
            <a:tbl>
              <a:tblPr/>
              <a:tblGrid>
                <a:gridCol w="3236259">
                  <a:extLst>
                    <a:ext uri="{9D8B030D-6E8A-4147-A177-3AD203B41FA5}">
                      <a16:colId xmlns:a16="http://schemas.microsoft.com/office/drawing/2014/main" val="2467405116"/>
                    </a:ext>
                  </a:extLst>
                </a:gridCol>
                <a:gridCol w="3236259">
                  <a:extLst>
                    <a:ext uri="{9D8B030D-6E8A-4147-A177-3AD203B41FA5}">
                      <a16:colId xmlns:a16="http://schemas.microsoft.com/office/drawing/2014/main" val="2667598276"/>
                    </a:ext>
                  </a:extLst>
                </a:gridCol>
                <a:gridCol w="3236259">
                  <a:extLst>
                    <a:ext uri="{9D8B030D-6E8A-4147-A177-3AD203B41FA5}">
                      <a16:colId xmlns:a16="http://schemas.microsoft.com/office/drawing/2014/main" val="822821605"/>
                    </a:ext>
                  </a:extLst>
                </a:gridCol>
              </a:tblGrid>
              <a:tr h="17385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Tipologias de Gestão</a:t>
                      </a:r>
                    </a:p>
                  </a:txBody>
                  <a:tcPr marL="1974" marR="1974" marT="1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Avaliação quanto à complexidade do processo de gestão</a:t>
                      </a:r>
                    </a:p>
                  </a:txBody>
                  <a:tcPr marL="1974" marR="1974" marT="1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958772"/>
                  </a:ext>
                </a:extLst>
              </a:tr>
              <a:tr h="1738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Grau </a:t>
                      </a:r>
                    </a:p>
                  </a:txBody>
                  <a:tcPr marL="1974" marR="1974" marT="1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Condições</a:t>
                      </a:r>
                    </a:p>
                  </a:txBody>
                  <a:tcPr marL="1974" marR="1974" marT="1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7444711"/>
                  </a:ext>
                </a:extLst>
              </a:tr>
              <a:tr h="345846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 A</a:t>
                      </a:r>
                    </a:p>
                  </a:txBody>
                  <a:tcPr marL="1974" marR="1974" marT="1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Baixa </a:t>
                      </a:r>
                    </a:p>
                  </a:txBody>
                  <a:tcPr marL="1974" marR="1974" marT="1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Balanço quali-quantitativo satisfatório em quase a totalidade do território;</a:t>
                      </a:r>
                    </a:p>
                  </a:txBody>
                  <a:tcPr marL="1974" marR="1974" marT="1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804691"/>
                  </a:ext>
                </a:extLst>
              </a:tr>
              <a:tr h="1738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Criticidade quali-quantitativa inexpressiva;</a:t>
                      </a:r>
                    </a:p>
                  </a:txBody>
                  <a:tcPr marL="1974" marR="1974" marT="1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872219"/>
                  </a:ext>
                </a:extLst>
              </a:tr>
              <a:tr h="1738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Usos pontuais e dispersos;</a:t>
                      </a:r>
                    </a:p>
                  </a:txBody>
                  <a:tcPr marL="1974" marR="1974" marT="1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311718"/>
                  </a:ext>
                </a:extLst>
              </a:tr>
              <a:tr h="1738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Baixa incidência de conflitos pelo uso da água;</a:t>
                      </a:r>
                    </a:p>
                  </a:txBody>
                  <a:tcPr marL="1974" marR="1974" marT="1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867216"/>
                  </a:ext>
                </a:extLst>
              </a:tr>
              <a:tr h="34584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 B</a:t>
                      </a:r>
                    </a:p>
                  </a:txBody>
                  <a:tcPr marL="1974" marR="1974" marT="1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Média</a:t>
                      </a:r>
                    </a:p>
                  </a:txBody>
                  <a:tcPr marL="1974" marR="1974" marT="1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Balanço quali-quantitativo satisfatório na maioria das bacias;</a:t>
                      </a:r>
                    </a:p>
                  </a:txBody>
                  <a:tcPr marL="1974" marR="1974" marT="1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105236"/>
                  </a:ext>
                </a:extLst>
              </a:tr>
              <a:tr h="4103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Usos concentrados em algumas poucas bacias com criticidade quali-quantitativa (áreas críticas);</a:t>
                      </a:r>
                    </a:p>
                  </a:txBody>
                  <a:tcPr marL="1974" marR="1974" marT="1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801767"/>
                  </a:ext>
                </a:extLst>
              </a:tr>
              <a:tr h="34584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Incidência de conflitos pelo uso da água somente em áreas críticas;</a:t>
                      </a:r>
                    </a:p>
                  </a:txBody>
                  <a:tcPr marL="1974" marR="1974" marT="1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982114"/>
                  </a:ext>
                </a:extLst>
              </a:tr>
              <a:tr h="369499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 C</a:t>
                      </a:r>
                    </a:p>
                  </a:txBody>
                  <a:tcPr marL="1974" marR="1974" marT="1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Alta</a:t>
                      </a:r>
                    </a:p>
                  </a:txBody>
                  <a:tcPr marL="1974" marR="1974" marT="1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Balanço quali-quantitativo crítico (criticidade qualitativa ou quantitativa) em algumas bacias;</a:t>
                      </a:r>
                    </a:p>
                  </a:txBody>
                  <a:tcPr marL="1974" marR="1974" marT="1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966730"/>
                  </a:ext>
                </a:extLst>
              </a:tr>
              <a:tr h="34584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Usos concentrados em algumas bacias com criticidade</a:t>
                      </a:r>
                    </a:p>
                  </a:txBody>
                  <a:tcPr marL="1974" marR="1974" marT="1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65168"/>
                  </a:ext>
                </a:extLst>
              </a:tr>
              <a:tr h="1738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quali-quantitativa (áreas críticas);</a:t>
                      </a:r>
                    </a:p>
                  </a:txBody>
                  <a:tcPr marL="1974" marR="1974" marT="1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755684"/>
                  </a:ext>
                </a:extLst>
              </a:tr>
              <a:tr h="5178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Conflitos pelo uso da água com maior intensidade e abrangência, mas ainda restritos às áreas críticas;</a:t>
                      </a:r>
                    </a:p>
                  </a:txBody>
                  <a:tcPr marL="1974" marR="1974" marT="1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93838"/>
                  </a:ext>
                </a:extLst>
              </a:tr>
              <a:tr h="345846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 D</a:t>
                      </a:r>
                    </a:p>
                  </a:txBody>
                  <a:tcPr marL="1974" marR="1974" marT="1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Muito Alta</a:t>
                      </a:r>
                    </a:p>
                  </a:txBody>
                  <a:tcPr marL="1974" marR="1974" marT="1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Balanço quali-quantitativo crítico (criticidade qualitativa ou</a:t>
                      </a:r>
                    </a:p>
                  </a:txBody>
                  <a:tcPr marL="1974" marR="1974" marT="1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749329"/>
                  </a:ext>
                </a:extLst>
              </a:tr>
              <a:tr h="1738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quantitativa) em diversas bacias;</a:t>
                      </a:r>
                    </a:p>
                  </a:txBody>
                  <a:tcPr marL="1974" marR="1974" marT="1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84267"/>
                  </a:ext>
                </a:extLst>
              </a:tr>
              <a:tr h="5178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Usos concentrados em diversas bacias, não apenas naquelas com criticidade quali-quantitativa (áreas críticas);</a:t>
                      </a:r>
                    </a:p>
                  </a:txBody>
                  <a:tcPr marL="1974" marR="1974" marT="1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99975"/>
                  </a:ext>
                </a:extLst>
              </a:tr>
              <a:tr h="5178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Conflitos pelo uso da água generalizados e com maior complexidade, não restritos às áreas críticas;</a:t>
                      </a:r>
                    </a:p>
                  </a:txBody>
                  <a:tcPr marL="1974" marR="1974" marT="1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795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79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A4D8BB-3772-4874-B9C7-AC076ADF4833}"/>
              </a:ext>
            </a:extLst>
          </p:cNvPr>
          <p:cNvSpPr txBox="1"/>
          <p:nvPr/>
        </p:nvSpPr>
        <p:spPr>
          <a:xfrm>
            <a:off x="0" y="251927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Certificação das Metas de Gerenciamento Estadual</a:t>
            </a:r>
          </a:p>
          <a:p>
            <a:pPr algn="ctr"/>
            <a:r>
              <a:rPr lang="pt-BR" sz="3200" b="1" dirty="0"/>
              <a:t> de Recursos Hídricos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D87706D-5C4E-4921-DB07-936FB9BDAFAA}"/>
              </a:ext>
            </a:extLst>
          </p:cNvPr>
          <p:cNvSpPr txBox="1"/>
          <p:nvPr/>
        </p:nvSpPr>
        <p:spPr>
          <a:xfrm>
            <a:off x="828446" y="5340071"/>
            <a:ext cx="104574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ea typeface="Arial" panose="020B0604020202020204" pitchFamily="34" charset="0"/>
              </a:rPr>
              <a:t>Os níveis  mínimos de alcance </a:t>
            </a:r>
            <a:r>
              <a:rPr lang="pt-BR" sz="1600" dirty="0" err="1"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pt-BR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tão</a:t>
            </a:r>
            <a:r>
              <a:rPr lang="pt-BR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vinculados à definição, pelas entidades estaduais ou distrital, da tipologia  de gestão;</a:t>
            </a:r>
          </a:p>
          <a:p>
            <a:pPr algn="just"/>
            <a:endParaRPr lang="pt-BR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certificação requer a aprovação dos formulários de autoavaliação e de autodeclaração, </a:t>
            </a:r>
            <a:r>
              <a:rPr lang="pt-BR" sz="1400" dirty="0">
                <a:latin typeface="Arial" panose="020B0604020202020204" pitchFamily="34" charset="0"/>
                <a:ea typeface="Arial" panose="020B0604020202020204" pitchFamily="34" charset="0"/>
              </a:rPr>
              <a:t>bem como da comprovação de apreciação dos desembolsos anuais </a:t>
            </a:r>
            <a:r>
              <a:rPr lang="pt-BR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pelo CERH;</a:t>
            </a:r>
            <a:endParaRPr lang="pt-BR" sz="14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51DE576-A3E7-5732-E298-2F9E7EB311F3}"/>
              </a:ext>
            </a:extLst>
          </p:cNvPr>
          <p:cNvSpPr txBox="1"/>
          <p:nvPr/>
        </p:nvSpPr>
        <p:spPr>
          <a:xfrm>
            <a:off x="828446" y="1526314"/>
            <a:ext cx="7435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/>
              <a:t>Quadro 5 –</a:t>
            </a:r>
            <a:r>
              <a:rPr lang="pt-BR" sz="1400" dirty="0"/>
              <a:t> Critérios de certificação das metas de gerenciamento estadual dos recursos hídricos.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DCF963C-D14D-01EF-302A-3443312A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7FE7-E7EA-4614-A960-A212F0107852}" type="slidenum">
              <a:rPr lang="pt-BR" smtClean="0"/>
              <a:t>8</a:t>
            </a:fld>
            <a:endParaRPr lang="pt-BR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295F1AB5-2F7F-BF24-3147-6BEF11FF4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36732"/>
              </p:ext>
            </p:extLst>
          </p:nvPr>
        </p:nvGraphicFramePr>
        <p:xfrm>
          <a:off x="911629" y="1834091"/>
          <a:ext cx="10841101" cy="3234981"/>
        </p:xfrm>
        <a:graphic>
          <a:graphicData uri="http://schemas.openxmlformats.org/drawingml/2006/table">
            <a:tbl>
              <a:tblPr/>
              <a:tblGrid>
                <a:gridCol w="1339912">
                  <a:extLst>
                    <a:ext uri="{9D8B030D-6E8A-4147-A177-3AD203B41FA5}">
                      <a16:colId xmlns:a16="http://schemas.microsoft.com/office/drawing/2014/main" val="1099917491"/>
                    </a:ext>
                  </a:extLst>
                </a:gridCol>
                <a:gridCol w="1510445">
                  <a:extLst>
                    <a:ext uri="{9D8B030D-6E8A-4147-A177-3AD203B41FA5}">
                      <a16:colId xmlns:a16="http://schemas.microsoft.com/office/drawing/2014/main" val="3913033808"/>
                    </a:ext>
                  </a:extLst>
                </a:gridCol>
                <a:gridCol w="1656618">
                  <a:extLst>
                    <a:ext uri="{9D8B030D-6E8A-4147-A177-3AD203B41FA5}">
                      <a16:colId xmlns:a16="http://schemas.microsoft.com/office/drawing/2014/main" val="351276758"/>
                    </a:ext>
                  </a:extLst>
                </a:gridCol>
                <a:gridCol w="1656618">
                  <a:extLst>
                    <a:ext uri="{9D8B030D-6E8A-4147-A177-3AD203B41FA5}">
                      <a16:colId xmlns:a16="http://schemas.microsoft.com/office/drawing/2014/main" val="1249048263"/>
                    </a:ext>
                  </a:extLst>
                </a:gridCol>
                <a:gridCol w="1169377">
                  <a:extLst>
                    <a:ext uri="{9D8B030D-6E8A-4147-A177-3AD203B41FA5}">
                      <a16:colId xmlns:a16="http://schemas.microsoft.com/office/drawing/2014/main" val="3531393876"/>
                    </a:ext>
                  </a:extLst>
                </a:gridCol>
                <a:gridCol w="1169377">
                  <a:extLst>
                    <a:ext uri="{9D8B030D-6E8A-4147-A177-3AD203B41FA5}">
                      <a16:colId xmlns:a16="http://schemas.microsoft.com/office/drawing/2014/main" val="1053495091"/>
                    </a:ext>
                  </a:extLst>
                </a:gridCol>
                <a:gridCol w="1169377">
                  <a:extLst>
                    <a:ext uri="{9D8B030D-6E8A-4147-A177-3AD203B41FA5}">
                      <a16:colId xmlns:a16="http://schemas.microsoft.com/office/drawing/2014/main" val="472147796"/>
                    </a:ext>
                  </a:extLst>
                </a:gridCol>
                <a:gridCol w="1169377">
                  <a:extLst>
                    <a:ext uri="{9D8B030D-6E8A-4147-A177-3AD203B41FA5}">
                      <a16:colId xmlns:a16="http://schemas.microsoft.com/office/drawing/2014/main" val="2346114401"/>
                    </a:ext>
                  </a:extLst>
                </a:gridCol>
              </a:tblGrid>
              <a:tr h="15403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Identificação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CERTIFICAÇÃO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708171"/>
                  </a:ext>
                </a:extLst>
              </a:tr>
              <a:tr h="1861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1º Período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(2º-5º) Períodos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730817"/>
                  </a:ext>
                </a:extLst>
              </a:tr>
              <a:tr h="154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II.1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Aprovação do quadro  de metas pelo Conselho Estadual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1917"/>
                  </a:ext>
                </a:extLst>
              </a:tr>
              <a:tr h="65465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Definição das metas para fortalecimento do SEGREH de acordo com a TIPOILOGIA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460617"/>
                  </a:ext>
                </a:extLst>
              </a:tr>
              <a:tr h="16045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Metas II.2 a II.5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Alcance dos níveis de exigência de 2 a 6  variáveis de gestão a depender da meta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96626"/>
                  </a:ext>
                </a:extLst>
              </a:tr>
              <a:tr h="43643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Metas aprovadas pelo Conselho Estadual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278453"/>
                  </a:ext>
                </a:extLst>
              </a:tr>
              <a:tr h="154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II.6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Aprovação do quadro  de metas pelo Conselho Estadual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518890"/>
                  </a:ext>
                </a:extLst>
              </a:tr>
              <a:tr h="54554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Definição das metas de investimento de acordo com a TIPOLOGIA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395298"/>
                  </a:ext>
                </a:extLst>
              </a:tr>
              <a:tr h="154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II.7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investimentos de recursos próprios do Estado com valores (por variável) de 50 mil reais para as tipologias A e B e de 100 mil reais para as tipologias C e 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946617"/>
                  </a:ext>
                </a:extLst>
              </a:tr>
              <a:tr h="43643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Metas de investimentos das variáveis críticas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315199"/>
                  </a:ext>
                </a:extLst>
              </a:tr>
              <a:tr h="154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915272"/>
                  </a:ext>
                </a:extLst>
              </a:tr>
            </a:tbl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4E74C0E6-F055-2D03-20BA-312788BA0054}"/>
              </a:ext>
            </a:extLst>
          </p:cNvPr>
          <p:cNvPicPr/>
          <p:nvPr/>
        </p:nvPicPr>
        <p:blipFill>
          <a:blip r:embed="rId2"/>
          <a:srcRect l="4049" t="26627" r="4529" b="27147"/>
          <a:stretch/>
        </p:blipFill>
        <p:spPr>
          <a:xfrm>
            <a:off x="0" y="6282000"/>
            <a:ext cx="1656000" cy="576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5857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E12EDFB-3CC6-45C8-9F9F-FD8DF2F94A79}"/>
              </a:ext>
            </a:extLst>
          </p:cNvPr>
          <p:cNvSpPr txBox="1"/>
          <p:nvPr/>
        </p:nvSpPr>
        <p:spPr>
          <a:xfrm>
            <a:off x="0" y="25192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Fator de Redução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5A726A0-3269-6DC9-3F83-EA2E2121346B}"/>
              </a:ext>
            </a:extLst>
          </p:cNvPr>
          <p:cNvSpPr txBox="1"/>
          <p:nvPr/>
        </p:nvSpPr>
        <p:spPr>
          <a:xfrm>
            <a:off x="3476424" y="967337"/>
            <a:ext cx="571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/>
              <a:t>Quadro 6 –</a:t>
            </a:r>
            <a:r>
              <a:rPr lang="pt-BR" sz="1400" dirty="0"/>
              <a:t> Cálculo do fator de redução a ser aplicado no valor dos repasses.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9495165-9E4E-F493-DD46-934855A66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7FE7-E7EA-4614-A960-A212F0107852}" type="slidenum">
              <a:rPr lang="pt-BR" smtClean="0"/>
              <a:t>9</a:t>
            </a:fld>
            <a:endParaRPr lang="pt-BR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39DE37E9-4CEB-8E00-E074-1C7D74225D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664111"/>
              </p:ext>
            </p:extLst>
          </p:nvPr>
        </p:nvGraphicFramePr>
        <p:xfrm>
          <a:off x="1895730" y="1332567"/>
          <a:ext cx="8875058" cy="4614620"/>
        </p:xfrm>
        <a:graphic>
          <a:graphicData uri="http://schemas.openxmlformats.org/drawingml/2006/table">
            <a:tbl>
              <a:tblPr/>
              <a:tblGrid>
                <a:gridCol w="5634164">
                  <a:extLst>
                    <a:ext uri="{9D8B030D-6E8A-4147-A177-3AD203B41FA5}">
                      <a16:colId xmlns:a16="http://schemas.microsoft.com/office/drawing/2014/main" val="3491075569"/>
                    </a:ext>
                  </a:extLst>
                </a:gridCol>
                <a:gridCol w="3240894">
                  <a:extLst>
                    <a:ext uri="{9D8B030D-6E8A-4147-A177-3AD203B41FA5}">
                      <a16:colId xmlns:a16="http://schemas.microsoft.com/office/drawing/2014/main" val="2728108919"/>
                    </a:ext>
                  </a:extLst>
                </a:gridCol>
              </a:tblGrid>
              <a:tr h="1170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Critérios</a:t>
                      </a:r>
                    </a:p>
                  </a:txBody>
                  <a:tcPr marL="4878" marR="4878" marT="4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Redução</a:t>
                      </a:r>
                    </a:p>
                  </a:txBody>
                  <a:tcPr marL="4878" marR="4878" marT="4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0322105"/>
                  </a:ext>
                </a:extLst>
              </a:tr>
              <a:tr h="60489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a) Apresentação anual, pela Entidade Estadual, da situação da Gestão de Recursos Hídricos na Assembleia Legislativa;</a:t>
                      </a:r>
                    </a:p>
                  </a:txBody>
                  <a:tcPr marL="4878" marR="4878" marT="4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0% ou 5%</a:t>
                      </a:r>
                    </a:p>
                  </a:txBody>
                  <a:tcPr marL="4878" marR="4878" marT="4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85572"/>
                  </a:ext>
                </a:extLst>
              </a:tr>
              <a:tr h="35122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(b) Aplicação dos recursos do </a:t>
                      </a:r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Progestão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FRb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):</a:t>
                      </a:r>
                    </a:p>
                  </a:txBody>
                  <a:tcPr marL="4878" marR="4878" marT="4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0% a 5%</a:t>
                      </a:r>
                    </a:p>
                  </a:txBody>
                  <a:tcPr marL="4878" marR="4878" marT="4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221467"/>
                  </a:ext>
                </a:extLst>
              </a:tr>
              <a:tr h="81953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Elaboração do Plano Plurianual de Aplicação dos recursos do </a:t>
                      </a:r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Progestão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(PPA-</a:t>
                      </a:r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Progestão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e aprovação pelo CERH (1º Período);</a:t>
                      </a:r>
                    </a:p>
                  </a:txBody>
                  <a:tcPr marL="4878" marR="4878" marT="4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445512"/>
                  </a:ext>
                </a:extLst>
              </a:tr>
              <a:tr h="152199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Apresentação anual dos desembolsos realizados com recursos do </a:t>
                      </a:r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Progestão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para a ANA e CERH, em conformidade com o PPA-</a:t>
                      </a:r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Progestão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verificado pela ANA e apresentando justificativas frente às alterações do planejamento (1º ao 5º Períodos);</a:t>
                      </a:r>
                    </a:p>
                  </a:txBody>
                  <a:tcPr marL="4878" marR="4878" marT="4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484779"/>
                  </a:ext>
                </a:extLst>
              </a:tr>
              <a:tr h="81953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(c) Desembolso anual dos recursos em relação ao montante acumulado na conta corrente </a:t>
                      </a:r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Progestão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maior ou igual a 50%, verificado pela ANA;</a:t>
                      </a:r>
                    </a:p>
                  </a:txBody>
                  <a:tcPr marL="4878" marR="4878" marT="4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0% ou 5%</a:t>
                      </a:r>
                    </a:p>
                  </a:txBody>
                  <a:tcPr marL="4878" marR="4878" marT="4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631492"/>
                  </a:ext>
                </a:extLst>
              </a:tr>
              <a:tr h="11707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8" marR="4878" marT="4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Até 15%</a:t>
                      </a:r>
                    </a:p>
                  </a:txBody>
                  <a:tcPr marL="4878" marR="4878" marT="4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7750529"/>
                  </a:ext>
                </a:extLst>
              </a:tr>
            </a:tbl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4DB8A11F-62D2-AAFE-A8B5-A5C74E3C4EC9}"/>
              </a:ext>
            </a:extLst>
          </p:cNvPr>
          <p:cNvPicPr/>
          <p:nvPr/>
        </p:nvPicPr>
        <p:blipFill>
          <a:blip r:embed="rId2"/>
          <a:srcRect l="4049" t="26627" r="4529" b="27147"/>
          <a:stretch/>
        </p:blipFill>
        <p:spPr>
          <a:xfrm>
            <a:off x="10200" y="6282000"/>
            <a:ext cx="1656000" cy="576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558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1898</TotalTime>
  <Words>3976</Words>
  <Application>Microsoft Office PowerPoint</Application>
  <PresentationFormat>Widescreen</PresentationFormat>
  <Paragraphs>971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Simone Sanches</dc:creator>
  <cp:lastModifiedBy>Alex Justus da  Silveira</cp:lastModifiedBy>
  <cp:revision>113</cp:revision>
  <dcterms:created xsi:type="dcterms:W3CDTF">2025-04-24T11:29:48Z</dcterms:created>
  <dcterms:modified xsi:type="dcterms:W3CDTF">2025-04-29T19:59:36Z</dcterms:modified>
</cp:coreProperties>
</file>